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53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s/slide54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50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7.xml" ContentType="application/vnd.openxmlformats-officedocument.presentationml.slide+xml"/>
  <Override PartName="/ppt/slides/slide55.xml" ContentType="application/vnd.openxmlformats-officedocument.presentationml.slide+xml"/>
  <Override PartName="/ppt/slides/slide43.xml" ContentType="application/vnd.openxmlformats-officedocument.presentationml.slide+xml"/>
  <Override PartName="/ppt/slides/slide5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52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9.xml" ContentType="application/vnd.openxmlformats-officedocument.presentationml.slide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9" r:id="rId1"/>
  </p:sldMasterIdLst>
  <p:notesMasterIdLst>
    <p:notesMasterId r:id="rId57"/>
  </p:notesMasterIdLst>
  <p:sldIdLst>
    <p:sldId id="256" r:id="rId2"/>
    <p:sldId id="285" r:id="rId3"/>
    <p:sldId id="286" r:id="rId4"/>
    <p:sldId id="287" r:id="rId5"/>
    <p:sldId id="307" r:id="rId6"/>
    <p:sldId id="304" r:id="rId7"/>
    <p:sldId id="306" r:id="rId8"/>
    <p:sldId id="308" r:id="rId9"/>
    <p:sldId id="303" r:id="rId10"/>
    <p:sldId id="301" r:id="rId11"/>
    <p:sldId id="305" r:id="rId12"/>
    <p:sldId id="288" r:id="rId13"/>
    <p:sldId id="309" r:id="rId14"/>
    <p:sldId id="265" r:id="rId15"/>
    <p:sldId id="284" r:id="rId16"/>
    <p:sldId id="277" r:id="rId17"/>
    <p:sldId id="272" r:id="rId18"/>
    <p:sldId id="271" r:id="rId19"/>
    <p:sldId id="283" r:id="rId20"/>
    <p:sldId id="310" r:id="rId21"/>
    <p:sldId id="314" r:id="rId22"/>
    <p:sldId id="312" r:id="rId23"/>
    <p:sldId id="313" r:id="rId24"/>
    <p:sldId id="311" r:id="rId25"/>
    <p:sldId id="315" r:id="rId26"/>
    <p:sldId id="316" r:id="rId27"/>
    <p:sldId id="317" r:id="rId28"/>
    <p:sldId id="278" r:id="rId29"/>
    <p:sldId id="318" r:id="rId30"/>
    <p:sldId id="319" r:id="rId31"/>
    <p:sldId id="320" r:id="rId32"/>
    <p:sldId id="321" r:id="rId33"/>
    <p:sldId id="266" r:id="rId34"/>
    <p:sldId id="267" r:id="rId35"/>
    <p:sldId id="268" r:id="rId36"/>
    <p:sldId id="269" r:id="rId37"/>
    <p:sldId id="292" r:id="rId38"/>
    <p:sldId id="300" r:id="rId39"/>
    <p:sldId id="293" r:id="rId40"/>
    <p:sldId id="299" r:id="rId41"/>
    <p:sldId id="296" r:id="rId42"/>
    <p:sldId id="297" r:id="rId43"/>
    <p:sldId id="258" r:id="rId44"/>
    <p:sldId id="259" r:id="rId45"/>
    <p:sldId id="262" r:id="rId46"/>
    <p:sldId id="281" r:id="rId47"/>
    <p:sldId id="282" r:id="rId48"/>
    <p:sldId id="275" r:id="rId49"/>
    <p:sldId id="263" r:id="rId50"/>
    <p:sldId id="264" r:id="rId51"/>
    <p:sldId id="261" r:id="rId52"/>
    <p:sldId id="260" r:id="rId53"/>
    <p:sldId id="270" r:id="rId54"/>
    <p:sldId id="276" r:id="rId55"/>
    <p:sldId id="273" r:id="rId5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20000"/>
    <a:srgbClr val="33CCFF"/>
    <a:srgbClr val="FF0000"/>
    <a:srgbClr val="0033CC"/>
    <a:srgbClr val="66FF33"/>
    <a:srgbClr val="FFFF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-11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24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E03189F-7785-104A-AE13-9EABDBDCA44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65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17475"/>
            <a:ext cx="9142413" cy="6738938"/>
            <a:chOff x="0" y="74"/>
            <a:chExt cx="5759" cy="424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432" y="4113"/>
              <a:ext cx="2208" cy="206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invGray">
            <a:xfrm>
              <a:off x="432" y="1536"/>
              <a:ext cx="5327" cy="48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invGray">
            <a:xfrm>
              <a:off x="555" y="74"/>
              <a:ext cx="42" cy="42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invGray">
            <a:xfrm>
              <a:off x="555" y="219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invGray">
            <a:xfrm>
              <a:off x="555" y="36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invGray">
            <a:xfrm>
              <a:off x="555" y="651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invGray">
            <a:xfrm>
              <a:off x="555" y="794"/>
              <a:ext cx="42" cy="42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invGray">
            <a:xfrm>
              <a:off x="555" y="939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invGray">
            <a:xfrm>
              <a:off x="555" y="108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invGray">
            <a:xfrm>
              <a:off x="555" y="1227"/>
              <a:ext cx="42" cy="4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invGray">
            <a:xfrm>
              <a:off x="555" y="1371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2859" y="4202"/>
              <a:ext cx="2729" cy="41"/>
              <a:chOff x="2859" y="4202"/>
              <a:chExt cx="2729" cy="41"/>
            </a:xfrm>
          </p:grpSpPr>
          <p:sp>
            <p:nvSpPr>
              <p:cNvPr id="22" name="Oval 15"/>
              <p:cNvSpPr>
                <a:spLocks noChangeArrowheads="1"/>
              </p:cNvSpPr>
              <p:nvPr/>
            </p:nvSpPr>
            <p:spPr bwMode="invGray">
              <a:xfrm>
                <a:off x="285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3" name="Oval 16"/>
              <p:cNvSpPr>
                <a:spLocks noChangeArrowheads="1"/>
              </p:cNvSpPr>
              <p:nvPr/>
            </p:nvSpPr>
            <p:spPr bwMode="invGray">
              <a:xfrm>
                <a:off x="324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4" name="Oval 17"/>
              <p:cNvSpPr>
                <a:spLocks noChangeArrowheads="1"/>
              </p:cNvSpPr>
              <p:nvPr/>
            </p:nvSpPr>
            <p:spPr bwMode="invGray">
              <a:xfrm>
                <a:off x="362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5" name="Oval 18"/>
              <p:cNvSpPr>
                <a:spLocks noChangeArrowheads="1"/>
              </p:cNvSpPr>
              <p:nvPr/>
            </p:nvSpPr>
            <p:spPr bwMode="invGray">
              <a:xfrm>
                <a:off x="4011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6" name="Oval 19"/>
              <p:cNvSpPr>
                <a:spLocks noChangeArrowheads="1"/>
              </p:cNvSpPr>
              <p:nvPr/>
            </p:nvSpPr>
            <p:spPr bwMode="invGray">
              <a:xfrm>
                <a:off x="4395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7" name="Oval 20"/>
              <p:cNvSpPr>
                <a:spLocks noChangeArrowheads="1"/>
              </p:cNvSpPr>
              <p:nvPr/>
            </p:nvSpPr>
            <p:spPr bwMode="invGray">
              <a:xfrm>
                <a:off x="477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8" name="Oval 21"/>
              <p:cNvSpPr>
                <a:spLocks noChangeArrowheads="1"/>
              </p:cNvSpPr>
              <p:nvPr/>
            </p:nvSpPr>
            <p:spPr bwMode="invGray">
              <a:xfrm>
                <a:off x="516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9" name="Oval 22"/>
              <p:cNvSpPr>
                <a:spLocks noChangeArrowheads="1"/>
              </p:cNvSpPr>
              <p:nvPr/>
            </p:nvSpPr>
            <p:spPr bwMode="invGray">
              <a:xfrm>
                <a:off x="554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fr-FR"/>
              </a:p>
            </p:txBody>
          </p:sp>
        </p:grpSp>
        <p:sp>
          <p:nvSpPr>
            <p:cNvPr id="17" name="Oval 23"/>
            <p:cNvSpPr>
              <a:spLocks noChangeArrowheads="1"/>
            </p:cNvSpPr>
            <p:nvPr/>
          </p:nvSpPr>
          <p:spPr bwMode="invGray">
            <a:xfrm>
              <a:off x="555" y="507"/>
              <a:ext cx="42" cy="4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18" name="Group 24"/>
            <p:cNvGrpSpPr>
              <a:grpSpLocks/>
            </p:cNvGrpSpPr>
            <p:nvPr/>
          </p:nvGrpSpPr>
          <p:grpSpPr bwMode="auto">
            <a:xfrm>
              <a:off x="0" y="2327"/>
              <a:ext cx="1203" cy="1203"/>
              <a:chOff x="0" y="2327"/>
              <a:chExt cx="1203" cy="1203"/>
            </a:xfrm>
          </p:grpSpPr>
          <p:sp>
            <p:nvSpPr>
              <p:cNvPr id="19" name="Freeform 25"/>
              <p:cNvSpPr>
                <a:spLocks/>
              </p:cNvSpPr>
              <p:nvPr/>
            </p:nvSpPr>
            <p:spPr bwMode="invGray">
              <a:xfrm>
                <a:off x="0" y="2394"/>
                <a:ext cx="443" cy="1033"/>
              </a:xfrm>
              <a:custGeom>
                <a:avLst/>
                <a:gdLst/>
                <a:ahLst/>
                <a:cxnLst>
                  <a:cxn ang="0">
                    <a:pos x="290" y="1016"/>
                  </a:cxn>
                  <a:cxn ang="0">
                    <a:pos x="316" y="974"/>
                  </a:cxn>
                  <a:cxn ang="0">
                    <a:pos x="354" y="920"/>
                  </a:cxn>
                  <a:cxn ang="0">
                    <a:pos x="384" y="884"/>
                  </a:cxn>
                  <a:cxn ang="0">
                    <a:pos x="381" y="832"/>
                  </a:cxn>
                  <a:cxn ang="0">
                    <a:pos x="370" y="794"/>
                  </a:cxn>
                  <a:cxn ang="0">
                    <a:pos x="361" y="760"/>
                  </a:cxn>
                  <a:cxn ang="0">
                    <a:pos x="361" y="734"/>
                  </a:cxn>
                  <a:cxn ang="0">
                    <a:pos x="359" y="707"/>
                  </a:cxn>
                  <a:cxn ang="0">
                    <a:pos x="373" y="691"/>
                  </a:cxn>
                  <a:cxn ang="0">
                    <a:pos x="391" y="686"/>
                  </a:cxn>
                  <a:cxn ang="0">
                    <a:pos x="395" y="680"/>
                  </a:cxn>
                  <a:cxn ang="0">
                    <a:pos x="390" y="671"/>
                  </a:cxn>
                  <a:cxn ang="0">
                    <a:pos x="386" y="660"/>
                  </a:cxn>
                  <a:cxn ang="0">
                    <a:pos x="437" y="635"/>
                  </a:cxn>
                  <a:cxn ang="0">
                    <a:pos x="442" y="619"/>
                  </a:cxn>
                  <a:cxn ang="0">
                    <a:pos x="438" y="604"/>
                  </a:cxn>
                  <a:cxn ang="0">
                    <a:pos x="400" y="543"/>
                  </a:cxn>
                  <a:cxn ang="0">
                    <a:pos x="384" y="474"/>
                  </a:cxn>
                  <a:cxn ang="0">
                    <a:pos x="354" y="455"/>
                  </a:cxn>
                  <a:cxn ang="0">
                    <a:pos x="326" y="433"/>
                  </a:cxn>
                  <a:cxn ang="0">
                    <a:pos x="312" y="411"/>
                  </a:cxn>
                  <a:cxn ang="0">
                    <a:pos x="307" y="391"/>
                  </a:cxn>
                  <a:cxn ang="0">
                    <a:pos x="290" y="339"/>
                  </a:cxn>
                  <a:cxn ang="0">
                    <a:pos x="308" y="289"/>
                  </a:cxn>
                  <a:cxn ang="0">
                    <a:pos x="298" y="278"/>
                  </a:cxn>
                  <a:cxn ang="0">
                    <a:pos x="280" y="307"/>
                  </a:cxn>
                  <a:cxn ang="0">
                    <a:pos x="269" y="283"/>
                  </a:cxn>
                  <a:cxn ang="0">
                    <a:pos x="272" y="224"/>
                  </a:cxn>
                  <a:cxn ang="0">
                    <a:pos x="280" y="177"/>
                  </a:cxn>
                  <a:cxn ang="0">
                    <a:pos x="280" y="146"/>
                  </a:cxn>
                  <a:cxn ang="0">
                    <a:pos x="281" y="123"/>
                  </a:cxn>
                  <a:cxn ang="0">
                    <a:pos x="290" y="104"/>
                  </a:cxn>
                  <a:cxn ang="0">
                    <a:pos x="296" y="97"/>
                  </a:cxn>
                  <a:cxn ang="0">
                    <a:pos x="298" y="94"/>
                  </a:cxn>
                  <a:cxn ang="0">
                    <a:pos x="301" y="92"/>
                  </a:cxn>
                  <a:cxn ang="0">
                    <a:pos x="307" y="83"/>
                  </a:cxn>
                  <a:cxn ang="0">
                    <a:pos x="317" y="79"/>
                  </a:cxn>
                  <a:cxn ang="0">
                    <a:pos x="328" y="77"/>
                  </a:cxn>
                  <a:cxn ang="0">
                    <a:pos x="337" y="74"/>
                  </a:cxn>
                  <a:cxn ang="0">
                    <a:pos x="345" y="67"/>
                  </a:cxn>
                  <a:cxn ang="0">
                    <a:pos x="337" y="50"/>
                  </a:cxn>
                  <a:cxn ang="0">
                    <a:pos x="337" y="47"/>
                  </a:cxn>
                  <a:cxn ang="0">
                    <a:pos x="337" y="43"/>
                  </a:cxn>
                  <a:cxn ang="0">
                    <a:pos x="337" y="41"/>
                  </a:cxn>
                  <a:cxn ang="0">
                    <a:pos x="334" y="38"/>
                  </a:cxn>
                  <a:cxn ang="0">
                    <a:pos x="321" y="21"/>
                  </a:cxn>
                  <a:cxn ang="0">
                    <a:pos x="316" y="0"/>
                  </a:cxn>
                  <a:cxn ang="0">
                    <a:pos x="188" y="94"/>
                  </a:cxn>
                  <a:cxn ang="0">
                    <a:pos x="88" y="218"/>
                  </a:cxn>
                  <a:cxn ang="0">
                    <a:pos x="21" y="366"/>
                  </a:cxn>
                  <a:cxn ang="0">
                    <a:pos x="0" y="530"/>
                  </a:cxn>
                  <a:cxn ang="0">
                    <a:pos x="20" y="680"/>
                  </a:cxn>
                  <a:cxn ang="0">
                    <a:pos x="74" y="819"/>
                  </a:cxn>
                  <a:cxn ang="0">
                    <a:pos x="160" y="938"/>
                  </a:cxn>
                  <a:cxn ang="0">
                    <a:pos x="272" y="1032"/>
                  </a:cxn>
                </a:cxnLst>
                <a:rect l="0" t="0" r="r" b="b"/>
                <a:pathLst>
                  <a:path w="443" h="1033">
                    <a:moveTo>
                      <a:pt x="272" y="1032"/>
                    </a:moveTo>
                    <a:lnTo>
                      <a:pt x="290" y="1016"/>
                    </a:lnTo>
                    <a:lnTo>
                      <a:pt x="301" y="992"/>
                    </a:lnTo>
                    <a:lnTo>
                      <a:pt x="316" y="974"/>
                    </a:lnTo>
                    <a:lnTo>
                      <a:pt x="328" y="955"/>
                    </a:lnTo>
                    <a:lnTo>
                      <a:pt x="354" y="920"/>
                    </a:lnTo>
                    <a:lnTo>
                      <a:pt x="373" y="904"/>
                    </a:lnTo>
                    <a:lnTo>
                      <a:pt x="384" y="884"/>
                    </a:lnTo>
                    <a:lnTo>
                      <a:pt x="390" y="848"/>
                    </a:lnTo>
                    <a:lnTo>
                      <a:pt x="381" y="832"/>
                    </a:lnTo>
                    <a:lnTo>
                      <a:pt x="375" y="812"/>
                    </a:lnTo>
                    <a:lnTo>
                      <a:pt x="370" y="794"/>
                    </a:lnTo>
                    <a:lnTo>
                      <a:pt x="361" y="774"/>
                    </a:lnTo>
                    <a:lnTo>
                      <a:pt x="361" y="760"/>
                    </a:lnTo>
                    <a:lnTo>
                      <a:pt x="361" y="747"/>
                    </a:lnTo>
                    <a:lnTo>
                      <a:pt x="361" y="734"/>
                    </a:lnTo>
                    <a:lnTo>
                      <a:pt x="359" y="722"/>
                    </a:lnTo>
                    <a:lnTo>
                      <a:pt x="359" y="707"/>
                    </a:lnTo>
                    <a:lnTo>
                      <a:pt x="364" y="698"/>
                    </a:lnTo>
                    <a:lnTo>
                      <a:pt x="373" y="691"/>
                    </a:lnTo>
                    <a:lnTo>
                      <a:pt x="390" y="686"/>
                    </a:lnTo>
                    <a:lnTo>
                      <a:pt x="391" y="686"/>
                    </a:lnTo>
                    <a:lnTo>
                      <a:pt x="395" y="682"/>
                    </a:lnTo>
                    <a:lnTo>
                      <a:pt x="395" y="680"/>
                    </a:lnTo>
                    <a:lnTo>
                      <a:pt x="395" y="677"/>
                    </a:lnTo>
                    <a:lnTo>
                      <a:pt x="390" y="671"/>
                    </a:lnTo>
                    <a:lnTo>
                      <a:pt x="386" y="666"/>
                    </a:lnTo>
                    <a:lnTo>
                      <a:pt x="386" y="660"/>
                    </a:lnTo>
                    <a:lnTo>
                      <a:pt x="395" y="655"/>
                    </a:lnTo>
                    <a:lnTo>
                      <a:pt x="437" y="635"/>
                    </a:lnTo>
                    <a:lnTo>
                      <a:pt x="442" y="626"/>
                    </a:lnTo>
                    <a:lnTo>
                      <a:pt x="442" y="619"/>
                    </a:lnTo>
                    <a:lnTo>
                      <a:pt x="442" y="613"/>
                    </a:lnTo>
                    <a:lnTo>
                      <a:pt x="438" y="604"/>
                    </a:lnTo>
                    <a:lnTo>
                      <a:pt x="417" y="577"/>
                    </a:lnTo>
                    <a:lnTo>
                      <a:pt x="400" y="543"/>
                    </a:lnTo>
                    <a:lnTo>
                      <a:pt x="391" y="511"/>
                    </a:lnTo>
                    <a:lnTo>
                      <a:pt x="384" y="474"/>
                    </a:lnTo>
                    <a:lnTo>
                      <a:pt x="368" y="465"/>
                    </a:lnTo>
                    <a:lnTo>
                      <a:pt x="354" y="455"/>
                    </a:lnTo>
                    <a:lnTo>
                      <a:pt x="339" y="444"/>
                    </a:lnTo>
                    <a:lnTo>
                      <a:pt x="326" y="433"/>
                    </a:lnTo>
                    <a:lnTo>
                      <a:pt x="317" y="422"/>
                    </a:lnTo>
                    <a:lnTo>
                      <a:pt x="312" y="411"/>
                    </a:lnTo>
                    <a:lnTo>
                      <a:pt x="308" y="402"/>
                    </a:lnTo>
                    <a:lnTo>
                      <a:pt x="307" y="391"/>
                    </a:lnTo>
                    <a:lnTo>
                      <a:pt x="285" y="363"/>
                    </a:lnTo>
                    <a:lnTo>
                      <a:pt x="290" y="339"/>
                    </a:lnTo>
                    <a:lnTo>
                      <a:pt x="301" y="314"/>
                    </a:lnTo>
                    <a:lnTo>
                      <a:pt x="308" y="289"/>
                    </a:lnTo>
                    <a:lnTo>
                      <a:pt x="308" y="267"/>
                    </a:lnTo>
                    <a:lnTo>
                      <a:pt x="298" y="278"/>
                    </a:lnTo>
                    <a:lnTo>
                      <a:pt x="287" y="294"/>
                    </a:lnTo>
                    <a:lnTo>
                      <a:pt x="280" y="307"/>
                    </a:lnTo>
                    <a:lnTo>
                      <a:pt x="272" y="314"/>
                    </a:lnTo>
                    <a:lnTo>
                      <a:pt x="269" y="283"/>
                    </a:lnTo>
                    <a:lnTo>
                      <a:pt x="271" y="254"/>
                    </a:lnTo>
                    <a:lnTo>
                      <a:pt x="272" y="224"/>
                    </a:lnTo>
                    <a:lnTo>
                      <a:pt x="272" y="195"/>
                    </a:lnTo>
                    <a:lnTo>
                      <a:pt x="280" y="177"/>
                    </a:lnTo>
                    <a:lnTo>
                      <a:pt x="280" y="164"/>
                    </a:lnTo>
                    <a:lnTo>
                      <a:pt x="280" y="146"/>
                    </a:lnTo>
                    <a:lnTo>
                      <a:pt x="281" y="133"/>
                    </a:lnTo>
                    <a:lnTo>
                      <a:pt x="281" y="123"/>
                    </a:lnTo>
                    <a:lnTo>
                      <a:pt x="285" y="113"/>
                    </a:lnTo>
                    <a:lnTo>
                      <a:pt x="290" y="104"/>
                    </a:lnTo>
                    <a:lnTo>
                      <a:pt x="296" y="97"/>
                    </a:lnTo>
                    <a:lnTo>
                      <a:pt x="296" y="97"/>
                    </a:lnTo>
                    <a:lnTo>
                      <a:pt x="298" y="94"/>
                    </a:lnTo>
                    <a:lnTo>
                      <a:pt x="298" y="94"/>
                    </a:lnTo>
                    <a:lnTo>
                      <a:pt x="298" y="94"/>
                    </a:lnTo>
                    <a:lnTo>
                      <a:pt x="301" y="92"/>
                    </a:lnTo>
                    <a:lnTo>
                      <a:pt x="303" y="86"/>
                    </a:lnTo>
                    <a:lnTo>
                      <a:pt x="307" y="83"/>
                    </a:lnTo>
                    <a:lnTo>
                      <a:pt x="308" y="83"/>
                    </a:lnTo>
                    <a:lnTo>
                      <a:pt x="317" y="79"/>
                    </a:lnTo>
                    <a:lnTo>
                      <a:pt x="323" y="77"/>
                    </a:lnTo>
                    <a:lnTo>
                      <a:pt x="328" y="77"/>
                    </a:lnTo>
                    <a:lnTo>
                      <a:pt x="334" y="74"/>
                    </a:lnTo>
                    <a:lnTo>
                      <a:pt x="337" y="74"/>
                    </a:lnTo>
                    <a:lnTo>
                      <a:pt x="339" y="72"/>
                    </a:lnTo>
                    <a:lnTo>
                      <a:pt x="345" y="67"/>
                    </a:lnTo>
                    <a:lnTo>
                      <a:pt x="345" y="63"/>
                    </a:lnTo>
                    <a:lnTo>
                      <a:pt x="337" y="50"/>
                    </a:lnTo>
                    <a:lnTo>
                      <a:pt x="337" y="50"/>
                    </a:lnTo>
                    <a:lnTo>
                      <a:pt x="337" y="47"/>
                    </a:lnTo>
                    <a:lnTo>
                      <a:pt x="337" y="47"/>
                    </a:lnTo>
                    <a:lnTo>
                      <a:pt x="337" y="43"/>
                    </a:lnTo>
                    <a:lnTo>
                      <a:pt x="337" y="43"/>
                    </a:lnTo>
                    <a:lnTo>
                      <a:pt x="337" y="41"/>
                    </a:lnTo>
                    <a:lnTo>
                      <a:pt x="334" y="41"/>
                    </a:lnTo>
                    <a:lnTo>
                      <a:pt x="334" y="38"/>
                    </a:lnTo>
                    <a:lnTo>
                      <a:pt x="328" y="30"/>
                    </a:lnTo>
                    <a:lnTo>
                      <a:pt x="321" y="21"/>
                    </a:lnTo>
                    <a:lnTo>
                      <a:pt x="317" y="11"/>
                    </a:lnTo>
                    <a:lnTo>
                      <a:pt x="316" y="0"/>
                    </a:lnTo>
                    <a:lnTo>
                      <a:pt x="249" y="41"/>
                    </a:lnTo>
                    <a:lnTo>
                      <a:pt x="188" y="94"/>
                    </a:lnTo>
                    <a:lnTo>
                      <a:pt x="133" y="151"/>
                    </a:lnTo>
                    <a:lnTo>
                      <a:pt x="88" y="218"/>
                    </a:lnTo>
                    <a:lnTo>
                      <a:pt x="50" y="289"/>
                    </a:lnTo>
                    <a:lnTo>
                      <a:pt x="21" y="366"/>
                    </a:lnTo>
                    <a:lnTo>
                      <a:pt x="5" y="446"/>
                    </a:lnTo>
                    <a:lnTo>
                      <a:pt x="0" y="530"/>
                    </a:lnTo>
                    <a:lnTo>
                      <a:pt x="5" y="608"/>
                    </a:lnTo>
                    <a:lnTo>
                      <a:pt x="20" y="680"/>
                    </a:lnTo>
                    <a:lnTo>
                      <a:pt x="45" y="751"/>
                    </a:lnTo>
                    <a:lnTo>
                      <a:pt x="74" y="819"/>
                    </a:lnTo>
                    <a:lnTo>
                      <a:pt x="114" y="879"/>
                    </a:lnTo>
                    <a:lnTo>
                      <a:pt x="160" y="938"/>
                    </a:lnTo>
                    <a:lnTo>
                      <a:pt x="215" y="987"/>
                    </a:lnTo>
                    <a:lnTo>
                      <a:pt x="272" y="1032"/>
                    </a:lnTo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" name="Freeform 26"/>
              <p:cNvSpPr>
                <a:spLocks/>
              </p:cNvSpPr>
              <p:nvPr/>
            </p:nvSpPr>
            <p:spPr bwMode="invGray">
              <a:xfrm>
                <a:off x="379" y="2327"/>
                <a:ext cx="824" cy="1203"/>
              </a:xfrm>
              <a:custGeom>
                <a:avLst/>
                <a:gdLst/>
                <a:ahLst/>
                <a:cxnLst>
                  <a:cxn ang="0">
                    <a:pos x="796" y="688"/>
                  </a:cxn>
                  <a:cxn ang="0">
                    <a:pos x="756" y="641"/>
                  </a:cxn>
                  <a:cxn ang="0">
                    <a:pos x="812" y="615"/>
                  </a:cxn>
                  <a:cxn ang="0">
                    <a:pos x="814" y="502"/>
                  </a:cxn>
                  <a:cxn ang="0">
                    <a:pos x="705" y="247"/>
                  </a:cxn>
                  <a:cxn ang="0">
                    <a:pos x="651" y="262"/>
                  </a:cxn>
                  <a:cxn ang="0">
                    <a:pos x="574" y="289"/>
                  </a:cxn>
                  <a:cxn ang="0">
                    <a:pos x="536" y="258"/>
                  </a:cxn>
                  <a:cxn ang="0">
                    <a:pos x="563" y="170"/>
                  </a:cxn>
                  <a:cxn ang="0">
                    <a:pos x="532" y="81"/>
                  </a:cxn>
                  <a:cxn ang="0">
                    <a:pos x="455" y="56"/>
                  </a:cxn>
                  <a:cxn ang="0">
                    <a:pos x="484" y="150"/>
                  </a:cxn>
                  <a:cxn ang="0">
                    <a:pos x="465" y="190"/>
                  </a:cxn>
                  <a:cxn ang="0">
                    <a:pos x="442" y="200"/>
                  </a:cxn>
                  <a:cxn ang="0">
                    <a:pos x="419" y="164"/>
                  </a:cxn>
                  <a:cxn ang="0">
                    <a:pos x="381" y="108"/>
                  </a:cxn>
                  <a:cxn ang="0">
                    <a:pos x="406" y="108"/>
                  </a:cxn>
                  <a:cxn ang="0">
                    <a:pos x="424" y="72"/>
                  </a:cxn>
                  <a:cxn ang="0">
                    <a:pos x="325" y="0"/>
                  </a:cxn>
                  <a:cxn ang="0">
                    <a:pos x="281" y="27"/>
                  </a:cxn>
                  <a:cxn ang="0">
                    <a:pos x="240" y="72"/>
                  </a:cxn>
                  <a:cxn ang="0">
                    <a:pos x="209" y="114"/>
                  </a:cxn>
                  <a:cxn ang="0">
                    <a:pos x="209" y="150"/>
                  </a:cxn>
                  <a:cxn ang="0">
                    <a:pos x="240" y="164"/>
                  </a:cxn>
                  <a:cxn ang="0">
                    <a:pos x="209" y="222"/>
                  </a:cxn>
                  <a:cxn ang="0">
                    <a:pos x="213" y="242"/>
                  </a:cxn>
                  <a:cxn ang="0">
                    <a:pos x="267" y="222"/>
                  </a:cxn>
                  <a:cxn ang="0">
                    <a:pos x="303" y="170"/>
                  </a:cxn>
                  <a:cxn ang="0">
                    <a:pos x="354" y="231"/>
                  </a:cxn>
                  <a:cxn ang="0">
                    <a:pos x="372" y="291"/>
                  </a:cxn>
                  <a:cxn ang="0">
                    <a:pos x="348" y="294"/>
                  </a:cxn>
                  <a:cxn ang="0">
                    <a:pos x="298" y="309"/>
                  </a:cxn>
                  <a:cxn ang="0">
                    <a:pos x="323" y="330"/>
                  </a:cxn>
                  <a:cxn ang="0">
                    <a:pos x="260" y="339"/>
                  </a:cxn>
                  <a:cxn ang="0">
                    <a:pos x="189" y="411"/>
                  </a:cxn>
                  <a:cxn ang="0">
                    <a:pos x="184" y="469"/>
                  </a:cxn>
                  <a:cxn ang="0">
                    <a:pos x="148" y="435"/>
                  </a:cxn>
                  <a:cxn ang="0">
                    <a:pos x="83" y="402"/>
                  </a:cxn>
                  <a:cxn ang="0">
                    <a:pos x="0" y="455"/>
                  </a:cxn>
                  <a:cxn ang="0">
                    <a:pos x="54" y="496"/>
                  </a:cxn>
                  <a:cxn ang="0">
                    <a:pos x="74" y="485"/>
                  </a:cxn>
                  <a:cxn ang="0">
                    <a:pos x="54" y="608"/>
                  </a:cxn>
                  <a:cxn ang="0">
                    <a:pos x="132" y="641"/>
                  </a:cxn>
                  <a:cxn ang="0">
                    <a:pos x="195" y="661"/>
                  </a:cxn>
                  <a:cxn ang="0">
                    <a:pos x="249" y="744"/>
                  </a:cxn>
                  <a:cxn ang="0">
                    <a:pos x="334" y="886"/>
                  </a:cxn>
                  <a:cxn ang="0">
                    <a:pos x="391" y="1007"/>
                  </a:cxn>
                  <a:cxn ang="0">
                    <a:pos x="292" y="1052"/>
                  </a:cxn>
                  <a:cxn ang="0">
                    <a:pos x="182" y="1105"/>
                  </a:cxn>
                  <a:cxn ang="0">
                    <a:pos x="68" y="1180"/>
                  </a:cxn>
                  <a:cxn ang="0">
                    <a:pos x="200" y="1202"/>
                  </a:cxn>
                  <a:cxn ang="0">
                    <a:pos x="417" y="1168"/>
                  </a:cxn>
                  <a:cxn ang="0">
                    <a:pos x="613" y="1052"/>
                  </a:cxn>
                  <a:cxn ang="0">
                    <a:pos x="610" y="929"/>
                  </a:cxn>
                  <a:cxn ang="0">
                    <a:pos x="543" y="888"/>
                  </a:cxn>
                  <a:cxn ang="0">
                    <a:pos x="567" y="791"/>
                  </a:cxn>
                  <a:cxn ang="0">
                    <a:pos x="655" y="738"/>
                  </a:cxn>
                  <a:cxn ang="0">
                    <a:pos x="725" y="713"/>
                  </a:cxn>
                  <a:cxn ang="0">
                    <a:pos x="792" y="729"/>
                  </a:cxn>
                </a:cxnLst>
                <a:rect l="0" t="0" r="r" b="b"/>
                <a:pathLst>
                  <a:path w="824" h="1203">
                    <a:moveTo>
                      <a:pt x="803" y="736"/>
                    </a:moveTo>
                    <a:lnTo>
                      <a:pt x="807" y="724"/>
                    </a:lnTo>
                    <a:lnTo>
                      <a:pt x="808" y="713"/>
                    </a:lnTo>
                    <a:lnTo>
                      <a:pt x="812" y="702"/>
                    </a:lnTo>
                    <a:lnTo>
                      <a:pt x="814" y="691"/>
                    </a:lnTo>
                    <a:lnTo>
                      <a:pt x="803" y="691"/>
                    </a:lnTo>
                    <a:lnTo>
                      <a:pt x="796" y="688"/>
                    </a:lnTo>
                    <a:lnTo>
                      <a:pt x="783" y="686"/>
                    </a:lnTo>
                    <a:lnTo>
                      <a:pt x="776" y="680"/>
                    </a:lnTo>
                    <a:lnTo>
                      <a:pt x="770" y="675"/>
                    </a:lnTo>
                    <a:lnTo>
                      <a:pt x="767" y="666"/>
                    </a:lnTo>
                    <a:lnTo>
                      <a:pt x="761" y="661"/>
                    </a:lnTo>
                    <a:lnTo>
                      <a:pt x="760" y="655"/>
                    </a:lnTo>
                    <a:lnTo>
                      <a:pt x="756" y="641"/>
                    </a:lnTo>
                    <a:lnTo>
                      <a:pt x="756" y="624"/>
                    </a:lnTo>
                    <a:lnTo>
                      <a:pt x="760" y="610"/>
                    </a:lnTo>
                    <a:lnTo>
                      <a:pt x="767" y="599"/>
                    </a:lnTo>
                    <a:lnTo>
                      <a:pt x="781" y="597"/>
                    </a:lnTo>
                    <a:lnTo>
                      <a:pt x="792" y="599"/>
                    </a:lnTo>
                    <a:lnTo>
                      <a:pt x="803" y="608"/>
                    </a:lnTo>
                    <a:lnTo>
                      <a:pt x="812" y="615"/>
                    </a:lnTo>
                    <a:lnTo>
                      <a:pt x="819" y="628"/>
                    </a:lnTo>
                    <a:lnTo>
                      <a:pt x="823" y="619"/>
                    </a:lnTo>
                    <a:lnTo>
                      <a:pt x="823" y="610"/>
                    </a:lnTo>
                    <a:lnTo>
                      <a:pt x="823" y="605"/>
                    </a:lnTo>
                    <a:lnTo>
                      <a:pt x="823" y="597"/>
                    </a:lnTo>
                    <a:lnTo>
                      <a:pt x="819" y="549"/>
                    </a:lnTo>
                    <a:lnTo>
                      <a:pt x="814" y="502"/>
                    </a:lnTo>
                    <a:lnTo>
                      <a:pt x="807" y="455"/>
                    </a:lnTo>
                    <a:lnTo>
                      <a:pt x="792" y="411"/>
                    </a:lnTo>
                    <a:lnTo>
                      <a:pt x="776" y="366"/>
                    </a:lnTo>
                    <a:lnTo>
                      <a:pt x="756" y="325"/>
                    </a:lnTo>
                    <a:lnTo>
                      <a:pt x="734" y="285"/>
                    </a:lnTo>
                    <a:lnTo>
                      <a:pt x="709" y="247"/>
                    </a:lnTo>
                    <a:lnTo>
                      <a:pt x="705" y="247"/>
                    </a:lnTo>
                    <a:lnTo>
                      <a:pt x="702" y="244"/>
                    </a:lnTo>
                    <a:lnTo>
                      <a:pt x="698" y="244"/>
                    </a:lnTo>
                    <a:lnTo>
                      <a:pt x="693" y="242"/>
                    </a:lnTo>
                    <a:lnTo>
                      <a:pt x="677" y="253"/>
                    </a:lnTo>
                    <a:lnTo>
                      <a:pt x="668" y="254"/>
                    </a:lnTo>
                    <a:lnTo>
                      <a:pt x="660" y="258"/>
                    </a:lnTo>
                    <a:lnTo>
                      <a:pt x="651" y="262"/>
                    </a:lnTo>
                    <a:lnTo>
                      <a:pt x="642" y="264"/>
                    </a:lnTo>
                    <a:lnTo>
                      <a:pt x="631" y="267"/>
                    </a:lnTo>
                    <a:lnTo>
                      <a:pt x="619" y="273"/>
                    </a:lnTo>
                    <a:lnTo>
                      <a:pt x="606" y="278"/>
                    </a:lnTo>
                    <a:lnTo>
                      <a:pt x="594" y="283"/>
                    </a:lnTo>
                    <a:lnTo>
                      <a:pt x="583" y="285"/>
                    </a:lnTo>
                    <a:lnTo>
                      <a:pt x="574" y="289"/>
                    </a:lnTo>
                    <a:lnTo>
                      <a:pt x="567" y="291"/>
                    </a:lnTo>
                    <a:lnTo>
                      <a:pt x="557" y="289"/>
                    </a:lnTo>
                    <a:lnTo>
                      <a:pt x="554" y="285"/>
                    </a:lnTo>
                    <a:lnTo>
                      <a:pt x="548" y="280"/>
                    </a:lnTo>
                    <a:lnTo>
                      <a:pt x="547" y="278"/>
                    </a:lnTo>
                    <a:lnTo>
                      <a:pt x="543" y="273"/>
                    </a:lnTo>
                    <a:lnTo>
                      <a:pt x="536" y="258"/>
                    </a:lnTo>
                    <a:lnTo>
                      <a:pt x="532" y="244"/>
                    </a:lnTo>
                    <a:lnTo>
                      <a:pt x="532" y="231"/>
                    </a:lnTo>
                    <a:lnTo>
                      <a:pt x="530" y="217"/>
                    </a:lnTo>
                    <a:lnTo>
                      <a:pt x="532" y="202"/>
                    </a:lnTo>
                    <a:lnTo>
                      <a:pt x="541" y="190"/>
                    </a:lnTo>
                    <a:lnTo>
                      <a:pt x="552" y="177"/>
                    </a:lnTo>
                    <a:lnTo>
                      <a:pt x="563" y="170"/>
                    </a:lnTo>
                    <a:lnTo>
                      <a:pt x="574" y="159"/>
                    </a:lnTo>
                    <a:lnTo>
                      <a:pt x="583" y="146"/>
                    </a:lnTo>
                    <a:lnTo>
                      <a:pt x="588" y="134"/>
                    </a:lnTo>
                    <a:lnTo>
                      <a:pt x="588" y="119"/>
                    </a:lnTo>
                    <a:lnTo>
                      <a:pt x="568" y="105"/>
                    </a:lnTo>
                    <a:lnTo>
                      <a:pt x="552" y="92"/>
                    </a:lnTo>
                    <a:lnTo>
                      <a:pt x="532" y="81"/>
                    </a:lnTo>
                    <a:lnTo>
                      <a:pt x="512" y="70"/>
                    </a:lnTo>
                    <a:lnTo>
                      <a:pt x="491" y="58"/>
                    </a:lnTo>
                    <a:lnTo>
                      <a:pt x="471" y="47"/>
                    </a:lnTo>
                    <a:lnTo>
                      <a:pt x="449" y="38"/>
                    </a:lnTo>
                    <a:lnTo>
                      <a:pt x="428" y="31"/>
                    </a:lnTo>
                    <a:lnTo>
                      <a:pt x="442" y="45"/>
                    </a:lnTo>
                    <a:lnTo>
                      <a:pt x="455" y="56"/>
                    </a:lnTo>
                    <a:lnTo>
                      <a:pt x="465" y="63"/>
                    </a:lnTo>
                    <a:lnTo>
                      <a:pt x="484" y="74"/>
                    </a:lnTo>
                    <a:lnTo>
                      <a:pt x="485" y="88"/>
                    </a:lnTo>
                    <a:lnTo>
                      <a:pt x="484" y="105"/>
                    </a:lnTo>
                    <a:lnTo>
                      <a:pt x="478" y="123"/>
                    </a:lnTo>
                    <a:lnTo>
                      <a:pt x="478" y="135"/>
                    </a:lnTo>
                    <a:lnTo>
                      <a:pt x="484" y="150"/>
                    </a:lnTo>
                    <a:lnTo>
                      <a:pt x="484" y="155"/>
                    </a:lnTo>
                    <a:lnTo>
                      <a:pt x="480" y="161"/>
                    </a:lnTo>
                    <a:lnTo>
                      <a:pt x="474" y="166"/>
                    </a:lnTo>
                    <a:lnTo>
                      <a:pt x="469" y="170"/>
                    </a:lnTo>
                    <a:lnTo>
                      <a:pt x="465" y="175"/>
                    </a:lnTo>
                    <a:lnTo>
                      <a:pt x="465" y="180"/>
                    </a:lnTo>
                    <a:lnTo>
                      <a:pt x="465" y="190"/>
                    </a:lnTo>
                    <a:lnTo>
                      <a:pt x="464" y="195"/>
                    </a:lnTo>
                    <a:lnTo>
                      <a:pt x="460" y="197"/>
                    </a:lnTo>
                    <a:lnTo>
                      <a:pt x="458" y="200"/>
                    </a:lnTo>
                    <a:lnTo>
                      <a:pt x="455" y="200"/>
                    </a:lnTo>
                    <a:lnTo>
                      <a:pt x="453" y="200"/>
                    </a:lnTo>
                    <a:lnTo>
                      <a:pt x="447" y="197"/>
                    </a:lnTo>
                    <a:lnTo>
                      <a:pt x="442" y="200"/>
                    </a:lnTo>
                    <a:lnTo>
                      <a:pt x="433" y="202"/>
                    </a:lnTo>
                    <a:lnTo>
                      <a:pt x="428" y="202"/>
                    </a:lnTo>
                    <a:lnTo>
                      <a:pt x="424" y="200"/>
                    </a:lnTo>
                    <a:lnTo>
                      <a:pt x="424" y="197"/>
                    </a:lnTo>
                    <a:lnTo>
                      <a:pt x="424" y="197"/>
                    </a:lnTo>
                    <a:lnTo>
                      <a:pt x="422" y="195"/>
                    </a:lnTo>
                    <a:lnTo>
                      <a:pt x="419" y="164"/>
                    </a:lnTo>
                    <a:lnTo>
                      <a:pt x="411" y="159"/>
                    </a:lnTo>
                    <a:lnTo>
                      <a:pt x="406" y="150"/>
                    </a:lnTo>
                    <a:lnTo>
                      <a:pt x="397" y="141"/>
                    </a:lnTo>
                    <a:lnTo>
                      <a:pt x="390" y="134"/>
                    </a:lnTo>
                    <a:lnTo>
                      <a:pt x="386" y="125"/>
                    </a:lnTo>
                    <a:lnTo>
                      <a:pt x="384" y="117"/>
                    </a:lnTo>
                    <a:lnTo>
                      <a:pt x="381" y="108"/>
                    </a:lnTo>
                    <a:lnTo>
                      <a:pt x="384" y="103"/>
                    </a:lnTo>
                    <a:lnTo>
                      <a:pt x="386" y="99"/>
                    </a:lnTo>
                    <a:lnTo>
                      <a:pt x="390" y="99"/>
                    </a:lnTo>
                    <a:lnTo>
                      <a:pt x="390" y="97"/>
                    </a:lnTo>
                    <a:lnTo>
                      <a:pt x="391" y="97"/>
                    </a:lnTo>
                    <a:lnTo>
                      <a:pt x="397" y="103"/>
                    </a:lnTo>
                    <a:lnTo>
                      <a:pt x="406" y="108"/>
                    </a:lnTo>
                    <a:lnTo>
                      <a:pt x="413" y="110"/>
                    </a:lnTo>
                    <a:lnTo>
                      <a:pt x="422" y="110"/>
                    </a:lnTo>
                    <a:lnTo>
                      <a:pt x="424" y="110"/>
                    </a:lnTo>
                    <a:lnTo>
                      <a:pt x="424" y="108"/>
                    </a:lnTo>
                    <a:lnTo>
                      <a:pt x="424" y="108"/>
                    </a:lnTo>
                    <a:lnTo>
                      <a:pt x="424" y="108"/>
                    </a:lnTo>
                    <a:lnTo>
                      <a:pt x="424" y="72"/>
                    </a:lnTo>
                    <a:lnTo>
                      <a:pt x="411" y="56"/>
                    </a:lnTo>
                    <a:lnTo>
                      <a:pt x="395" y="42"/>
                    </a:lnTo>
                    <a:lnTo>
                      <a:pt x="377" y="27"/>
                    </a:lnTo>
                    <a:lnTo>
                      <a:pt x="364" y="9"/>
                    </a:lnTo>
                    <a:lnTo>
                      <a:pt x="350" y="5"/>
                    </a:lnTo>
                    <a:lnTo>
                      <a:pt x="339" y="2"/>
                    </a:lnTo>
                    <a:lnTo>
                      <a:pt x="325" y="0"/>
                    </a:lnTo>
                    <a:lnTo>
                      <a:pt x="312" y="0"/>
                    </a:lnTo>
                    <a:lnTo>
                      <a:pt x="308" y="0"/>
                    </a:lnTo>
                    <a:lnTo>
                      <a:pt x="308" y="2"/>
                    </a:lnTo>
                    <a:lnTo>
                      <a:pt x="308" y="5"/>
                    </a:lnTo>
                    <a:lnTo>
                      <a:pt x="307" y="9"/>
                    </a:lnTo>
                    <a:lnTo>
                      <a:pt x="289" y="14"/>
                    </a:lnTo>
                    <a:lnTo>
                      <a:pt x="281" y="27"/>
                    </a:lnTo>
                    <a:lnTo>
                      <a:pt x="276" y="42"/>
                    </a:lnTo>
                    <a:lnTo>
                      <a:pt x="265" y="56"/>
                    </a:lnTo>
                    <a:lnTo>
                      <a:pt x="260" y="56"/>
                    </a:lnTo>
                    <a:lnTo>
                      <a:pt x="256" y="56"/>
                    </a:lnTo>
                    <a:lnTo>
                      <a:pt x="251" y="56"/>
                    </a:lnTo>
                    <a:lnTo>
                      <a:pt x="249" y="58"/>
                    </a:lnTo>
                    <a:lnTo>
                      <a:pt x="240" y="72"/>
                    </a:lnTo>
                    <a:lnTo>
                      <a:pt x="231" y="87"/>
                    </a:lnTo>
                    <a:lnTo>
                      <a:pt x="224" y="99"/>
                    </a:lnTo>
                    <a:lnTo>
                      <a:pt x="213" y="110"/>
                    </a:lnTo>
                    <a:lnTo>
                      <a:pt x="209" y="110"/>
                    </a:lnTo>
                    <a:lnTo>
                      <a:pt x="209" y="110"/>
                    </a:lnTo>
                    <a:lnTo>
                      <a:pt x="209" y="110"/>
                    </a:lnTo>
                    <a:lnTo>
                      <a:pt x="209" y="114"/>
                    </a:lnTo>
                    <a:lnTo>
                      <a:pt x="184" y="139"/>
                    </a:lnTo>
                    <a:lnTo>
                      <a:pt x="184" y="139"/>
                    </a:lnTo>
                    <a:lnTo>
                      <a:pt x="184" y="139"/>
                    </a:lnTo>
                    <a:lnTo>
                      <a:pt x="184" y="139"/>
                    </a:lnTo>
                    <a:lnTo>
                      <a:pt x="184" y="141"/>
                    </a:lnTo>
                    <a:lnTo>
                      <a:pt x="195" y="146"/>
                    </a:lnTo>
                    <a:lnTo>
                      <a:pt x="209" y="150"/>
                    </a:lnTo>
                    <a:lnTo>
                      <a:pt x="224" y="153"/>
                    </a:lnTo>
                    <a:lnTo>
                      <a:pt x="234" y="153"/>
                    </a:lnTo>
                    <a:lnTo>
                      <a:pt x="236" y="155"/>
                    </a:lnTo>
                    <a:lnTo>
                      <a:pt x="240" y="155"/>
                    </a:lnTo>
                    <a:lnTo>
                      <a:pt x="240" y="159"/>
                    </a:lnTo>
                    <a:lnTo>
                      <a:pt x="242" y="161"/>
                    </a:lnTo>
                    <a:lnTo>
                      <a:pt x="240" y="164"/>
                    </a:lnTo>
                    <a:lnTo>
                      <a:pt x="234" y="166"/>
                    </a:lnTo>
                    <a:lnTo>
                      <a:pt x="231" y="170"/>
                    </a:lnTo>
                    <a:lnTo>
                      <a:pt x="225" y="171"/>
                    </a:lnTo>
                    <a:lnTo>
                      <a:pt x="220" y="180"/>
                    </a:lnTo>
                    <a:lnTo>
                      <a:pt x="215" y="195"/>
                    </a:lnTo>
                    <a:lnTo>
                      <a:pt x="209" y="208"/>
                    </a:lnTo>
                    <a:lnTo>
                      <a:pt x="209" y="222"/>
                    </a:lnTo>
                    <a:lnTo>
                      <a:pt x="213" y="227"/>
                    </a:lnTo>
                    <a:lnTo>
                      <a:pt x="215" y="227"/>
                    </a:lnTo>
                    <a:lnTo>
                      <a:pt x="213" y="231"/>
                    </a:lnTo>
                    <a:lnTo>
                      <a:pt x="209" y="238"/>
                    </a:lnTo>
                    <a:lnTo>
                      <a:pt x="209" y="238"/>
                    </a:lnTo>
                    <a:lnTo>
                      <a:pt x="213" y="242"/>
                    </a:lnTo>
                    <a:lnTo>
                      <a:pt x="213" y="242"/>
                    </a:lnTo>
                    <a:lnTo>
                      <a:pt x="215" y="244"/>
                    </a:lnTo>
                    <a:lnTo>
                      <a:pt x="231" y="233"/>
                    </a:lnTo>
                    <a:lnTo>
                      <a:pt x="260" y="231"/>
                    </a:lnTo>
                    <a:lnTo>
                      <a:pt x="260" y="227"/>
                    </a:lnTo>
                    <a:lnTo>
                      <a:pt x="262" y="226"/>
                    </a:lnTo>
                    <a:lnTo>
                      <a:pt x="265" y="226"/>
                    </a:lnTo>
                    <a:lnTo>
                      <a:pt x="267" y="222"/>
                    </a:lnTo>
                    <a:lnTo>
                      <a:pt x="267" y="200"/>
                    </a:lnTo>
                    <a:lnTo>
                      <a:pt x="289" y="155"/>
                    </a:lnTo>
                    <a:lnTo>
                      <a:pt x="289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303" y="170"/>
                    </a:lnTo>
                    <a:lnTo>
                      <a:pt x="312" y="180"/>
                    </a:lnTo>
                    <a:lnTo>
                      <a:pt x="323" y="195"/>
                    </a:lnTo>
                    <a:lnTo>
                      <a:pt x="336" y="206"/>
                    </a:lnTo>
                    <a:lnTo>
                      <a:pt x="343" y="211"/>
                    </a:lnTo>
                    <a:lnTo>
                      <a:pt x="345" y="217"/>
                    </a:lnTo>
                    <a:lnTo>
                      <a:pt x="350" y="226"/>
                    </a:lnTo>
                    <a:lnTo>
                      <a:pt x="354" y="231"/>
                    </a:lnTo>
                    <a:lnTo>
                      <a:pt x="354" y="244"/>
                    </a:lnTo>
                    <a:lnTo>
                      <a:pt x="354" y="258"/>
                    </a:lnTo>
                    <a:lnTo>
                      <a:pt x="359" y="273"/>
                    </a:lnTo>
                    <a:lnTo>
                      <a:pt x="364" y="283"/>
                    </a:lnTo>
                    <a:lnTo>
                      <a:pt x="366" y="285"/>
                    </a:lnTo>
                    <a:lnTo>
                      <a:pt x="370" y="289"/>
                    </a:lnTo>
                    <a:lnTo>
                      <a:pt x="372" y="291"/>
                    </a:lnTo>
                    <a:lnTo>
                      <a:pt x="375" y="294"/>
                    </a:lnTo>
                    <a:lnTo>
                      <a:pt x="375" y="298"/>
                    </a:lnTo>
                    <a:lnTo>
                      <a:pt x="372" y="300"/>
                    </a:lnTo>
                    <a:lnTo>
                      <a:pt x="372" y="305"/>
                    </a:lnTo>
                    <a:lnTo>
                      <a:pt x="370" y="309"/>
                    </a:lnTo>
                    <a:lnTo>
                      <a:pt x="359" y="305"/>
                    </a:lnTo>
                    <a:lnTo>
                      <a:pt x="348" y="294"/>
                    </a:lnTo>
                    <a:lnTo>
                      <a:pt x="336" y="285"/>
                    </a:lnTo>
                    <a:lnTo>
                      <a:pt x="323" y="283"/>
                    </a:lnTo>
                    <a:lnTo>
                      <a:pt x="314" y="289"/>
                    </a:lnTo>
                    <a:lnTo>
                      <a:pt x="308" y="294"/>
                    </a:lnTo>
                    <a:lnTo>
                      <a:pt x="299" y="300"/>
                    </a:lnTo>
                    <a:lnTo>
                      <a:pt x="296" y="305"/>
                    </a:lnTo>
                    <a:lnTo>
                      <a:pt x="298" y="309"/>
                    </a:lnTo>
                    <a:lnTo>
                      <a:pt x="299" y="310"/>
                    </a:lnTo>
                    <a:lnTo>
                      <a:pt x="299" y="314"/>
                    </a:lnTo>
                    <a:lnTo>
                      <a:pt x="303" y="314"/>
                    </a:lnTo>
                    <a:lnTo>
                      <a:pt x="312" y="314"/>
                    </a:lnTo>
                    <a:lnTo>
                      <a:pt x="317" y="316"/>
                    </a:lnTo>
                    <a:lnTo>
                      <a:pt x="319" y="321"/>
                    </a:lnTo>
                    <a:lnTo>
                      <a:pt x="323" y="330"/>
                    </a:lnTo>
                    <a:lnTo>
                      <a:pt x="323" y="330"/>
                    </a:lnTo>
                    <a:lnTo>
                      <a:pt x="319" y="334"/>
                    </a:lnTo>
                    <a:lnTo>
                      <a:pt x="317" y="339"/>
                    </a:lnTo>
                    <a:lnTo>
                      <a:pt x="317" y="339"/>
                    </a:lnTo>
                    <a:lnTo>
                      <a:pt x="260" y="327"/>
                    </a:lnTo>
                    <a:lnTo>
                      <a:pt x="260" y="334"/>
                    </a:lnTo>
                    <a:lnTo>
                      <a:pt x="260" y="339"/>
                    </a:lnTo>
                    <a:lnTo>
                      <a:pt x="260" y="345"/>
                    </a:lnTo>
                    <a:lnTo>
                      <a:pt x="256" y="347"/>
                    </a:lnTo>
                    <a:lnTo>
                      <a:pt x="251" y="356"/>
                    </a:lnTo>
                    <a:lnTo>
                      <a:pt x="249" y="357"/>
                    </a:lnTo>
                    <a:lnTo>
                      <a:pt x="242" y="366"/>
                    </a:lnTo>
                    <a:lnTo>
                      <a:pt x="225" y="393"/>
                    </a:lnTo>
                    <a:lnTo>
                      <a:pt x="189" y="411"/>
                    </a:lnTo>
                    <a:lnTo>
                      <a:pt x="188" y="413"/>
                    </a:lnTo>
                    <a:lnTo>
                      <a:pt x="184" y="419"/>
                    </a:lnTo>
                    <a:lnTo>
                      <a:pt x="184" y="424"/>
                    </a:lnTo>
                    <a:lnTo>
                      <a:pt x="184" y="430"/>
                    </a:lnTo>
                    <a:lnTo>
                      <a:pt x="184" y="439"/>
                    </a:lnTo>
                    <a:lnTo>
                      <a:pt x="184" y="453"/>
                    </a:lnTo>
                    <a:lnTo>
                      <a:pt x="184" y="469"/>
                    </a:lnTo>
                    <a:lnTo>
                      <a:pt x="184" y="478"/>
                    </a:lnTo>
                    <a:lnTo>
                      <a:pt x="173" y="478"/>
                    </a:lnTo>
                    <a:lnTo>
                      <a:pt x="164" y="475"/>
                    </a:lnTo>
                    <a:lnTo>
                      <a:pt x="157" y="469"/>
                    </a:lnTo>
                    <a:lnTo>
                      <a:pt x="151" y="464"/>
                    </a:lnTo>
                    <a:lnTo>
                      <a:pt x="151" y="449"/>
                    </a:lnTo>
                    <a:lnTo>
                      <a:pt x="148" y="435"/>
                    </a:lnTo>
                    <a:lnTo>
                      <a:pt x="141" y="424"/>
                    </a:lnTo>
                    <a:lnTo>
                      <a:pt x="130" y="413"/>
                    </a:lnTo>
                    <a:lnTo>
                      <a:pt x="117" y="417"/>
                    </a:lnTo>
                    <a:lnTo>
                      <a:pt x="110" y="417"/>
                    </a:lnTo>
                    <a:lnTo>
                      <a:pt x="101" y="413"/>
                    </a:lnTo>
                    <a:lnTo>
                      <a:pt x="94" y="408"/>
                    </a:lnTo>
                    <a:lnTo>
                      <a:pt x="83" y="402"/>
                    </a:lnTo>
                    <a:lnTo>
                      <a:pt x="72" y="397"/>
                    </a:lnTo>
                    <a:lnTo>
                      <a:pt x="59" y="393"/>
                    </a:lnTo>
                    <a:lnTo>
                      <a:pt x="49" y="392"/>
                    </a:lnTo>
                    <a:lnTo>
                      <a:pt x="38" y="402"/>
                    </a:lnTo>
                    <a:lnTo>
                      <a:pt x="21" y="424"/>
                    </a:lnTo>
                    <a:lnTo>
                      <a:pt x="5" y="448"/>
                    </a:lnTo>
                    <a:lnTo>
                      <a:pt x="0" y="455"/>
                    </a:lnTo>
                    <a:lnTo>
                      <a:pt x="21" y="475"/>
                    </a:lnTo>
                    <a:lnTo>
                      <a:pt x="25" y="516"/>
                    </a:lnTo>
                    <a:lnTo>
                      <a:pt x="29" y="516"/>
                    </a:lnTo>
                    <a:lnTo>
                      <a:pt x="38" y="513"/>
                    </a:lnTo>
                    <a:lnTo>
                      <a:pt x="43" y="511"/>
                    </a:lnTo>
                    <a:lnTo>
                      <a:pt x="49" y="505"/>
                    </a:lnTo>
                    <a:lnTo>
                      <a:pt x="54" y="496"/>
                    </a:lnTo>
                    <a:lnTo>
                      <a:pt x="58" y="491"/>
                    </a:lnTo>
                    <a:lnTo>
                      <a:pt x="63" y="485"/>
                    </a:lnTo>
                    <a:lnTo>
                      <a:pt x="72" y="480"/>
                    </a:lnTo>
                    <a:lnTo>
                      <a:pt x="74" y="480"/>
                    </a:lnTo>
                    <a:lnTo>
                      <a:pt x="74" y="484"/>
                    </a:lnTo>
                    <a:lnTo>
                      <a:pt x="74" y="484"/>
                    </a:lnTo>
                    <a:lnTo>
                      <a:pt x="74" y="485"/>
                    </a:lnTo>
                    <a:lnTo>
                      <a:pt x="63" y="538"/>
                    </a:lnTo>
                    <a:lnTo>
                      <a:pt x="79" y="556"/>
                    </a:lnTo>
                    <a:lnTo>
                      <a:pt x="77" y="567"/>
                    </a:lnTo>
                    <a:lnTo>
                      <a:pt x="68" y="574"/>
                    </a:lnTo>
                    <a:lnTo>
                      <a:pt x="59" y="583"/>
                    </a:lnTo>
                    <a:lnTo>
                      <a:pt x="54" y="597"/>
                    </a:lnTo>
                    <a:lnTo>
                      <a:pt x="54" y="608"/>
                    </a:lnTo>
                    <a:lnTo>
                      <a:pt x="63" y="619"/>
                    </a:lnTo>
                    <a:lnTo>
                      <a:pt x="74" y="630"/>
                    </a:lnTo>
                    <a:lnTo>
                      <a:pt x="88" y="641"/>
                    </a:lnTo>
                    <a:lnTo>
                      <a:pt x="101" y="646"/>
                    </a:lnTo>
                    <a:lnTo>
                      <a:pt x="114" y="646"/>
                    </a:lnTo>
                    <a:lnTo>
                      <a:pt x="124" y="644"/>
                    </a:lnTo>
                    <a:lnTo>
                      <a:pt x="132" y="641"/>
                    </a:lnTo>
                    <a:lnTo>
                      <a:pt x="141" y="635"/>
                    </a:lnTo>
                    <a:lnTo>
                      <a:pt x="148" y="635"/>
                    </a:lnTo>
                    <a:lnTo>
                      <a:pt x="153" y="639"/>
                    </a:lnTo>
                    <a:lnTo>
                      <a:pt x="160" y="641"/>
                    </a:lnTo>
                    <a:lnTo>
                      <a:pt x="168" y="644"/>
                    </a:lnTo>
                    <a:lnTo>
                      <a:pt x="184" y="652"/>
                    </a:lnTo>
                    <a:lnTo>
                      <a:pt x="195" y="661"/>
                    </a:lnTo>
                    <a:lnTo>
                      <a:pt x="209" y="670"/>
                    </a:lnTo>
                    <a:lnTo>
                      <a:pt x="220" y="677"/>
                    </a:lnTo>
                    <a:lnTo>
                      <a:pt x="225" y="691"/>
                    </a:lnTo>
                    <a:lnTo>
                      <a:pt x="229" y="706"/>
                    </a:lnTo>
                    <a:lnTo>
                      <a:pt x="231" y="722"/>
                    </a:lnTo>
                    <a:lnTo>
                      <a:pt x="234" y="738"/>
                    </a:lnTo>
                    <a:lnTo>
                      <a:pt x="249" y="744"/>
                    </a:lnTo>
                    <a:lnTo>
                      <a:pt x="262" y="749"/>
                    </a:lnTo>
                    <a:lnTo>
                      <a:pt x="276" y="758"/>
                    </a:lnTo>
                    <a:lnTo>
                      <a:pt x="287" y="772"/>
                    </a:lnTo>
                    <a:lnTo>
                      <a:pt x="298" y="800"/>
                    </a:lnTo>
                    <a:lnTo>
                      <a:pt x="308" y="830"/>
                    </a:lnTo>
                    <a:lnTo>
                      <a:pt x="319" y="861"/>
                    </a:lnTo>
                    <a:lnTo>
                      <a:pt x="334" y="886"/>
                    </a:lnTo>
                    <a:lnTo>
                      <a:pt x="350" y="904"/>
                    </a:lnTo>
                    <a:lnTo>
                      <a:pt x="366" y="924"/>
                    </a:lnTo>
                    <a:lnTo>
                      <a:pt x="381" y="944"/>
                    </a:lnTo>
                    <a:lnTo>
                      <a:pt x="395" y="966"/>
                    </a:lnTo>
                    <a:lnTo>
                      <a:pt x="397" y="980"/>
                    </a:lnTo>
                    <a:lnTo>
                      <a:pt x="397" y="993"/>
                    </a:lnTo>
                    <a:lnTo>
                      <a:pt x="391" y="1007"/>
                    </a:lnTo>
                    <a:lnTo>
                      <a:pt x="381" y="1018"/>
                    </a:lnTo>
                    <a:lnTo>
                      <a:pt x="364" y="1022"/>
                    </a:lnTo>
                    <a:lnTo>
                      <a:pt x="348" y="1027"/>
                    </a:lnTo>
                    <a:lnTo>
                      <a:pt x="334" y="1032"/>
                    </a:lnTo>
                    <a:lnTo>
                      <a:pt x="319" y="1038"/>
                    </a:lnTo>
                    <a:lnTo>
                      <a:pt x="307" y="1043"/>
                    </a:lnTo>
                    <a:lnTo>
                      <a:pt x="292" y="1052"/>
                    </a:lnTo>
                    <a:lnTo>
                      <a:pt x="278" y="1063"/>
                    </a:lnTo>
                    <a:lnTo>
                      <a:pt x="262" y="1074"/>
                    </a:lnTo>
                    <a:lnTo>
                      <a:pt x="249" y="1083"/>
                    </a:lnTo>
                    <a:lnTo>
                      <a:pt x="231" y="1090"/>
                    </a:lnTo>
                    <a:lnTo>
                      <a:pt x="215" y="1094"/>
                    </a:lnTo>
                    <a:lnTo>
                      <a:pt x="198" y="1099"/>
                    </a:lnTo>
                    <a:lnTo>
                      <a:pt x="182" y="1105"/>
                    </a:lnTo>
                    <a:lnTo>
                      <a:pt x="164" y="1110"/>
                    </a:lnTo>
                    <a:lnTo>
                      <a:pt x="151" y="1119"/>
                    </a:lnTo>
                    <a:lnTo>
                      <a:pt x="141" y="1132"/>
                    </a:lnTo>
                    <a:lnTo>
                      <a:pt x="124" y="1146"/>
                    </a:lnTo>
                    <a:lnTo>
                      <a:pt x="106" y="1160"/>
                    </a:lnTo>
                    <a:lnTo>
                      <a:pt x="88" y="1171"/>
                    </a:lnTo>
                    <a:lnTo>
                      <a:pt x="68" y="1180"/>
                    </a:lnTo>
                    <a:lnTo>
                      <a:pt x="88" y="1186"/>
                    </a:lnTo>
                    <a:lnTo>
                      <a:pt x="106" y="1188"/>
                    </a:lnTo>
                    <a:lnTo>
                      <a:pt x="124" y="1193"/>
                    </a:lnTo>
                    <a:lnTo>
                      <a:pt x="142" y="1197"/>
                    </a:lnTo>
                    <a:lnTo>
                      <a:pt x="162" y="1198"/>
                    </a:lnTo>
                    <a:lnTo>
                      <a:pt x="182" y="1198"/>
                    </a:lnTo>
                    <a:lnTo>
                      <a:pt x="200" y="1202"/>
                    </a:lnTo>
                    <a:lnTo>
                      <a:pt x="220" y="1202"/>
                    </a:lnTo>
                    <a:lnTo>
                      <a:pt x="252" y="1202"/>
                    </a:lnTo>
                    <a:lnTo>
                      <a:pt x="287" y="1198"/>
                    </a:lnTo>
                    <a:lnTo>
                      <a:pt x="319" y="1193"/>
                    </a:lnTo>
                    <a:lnTo>
                      <a:pt x="354" y="1186"/>
                    </a:lnTo>
                    <a:lnTo>
                      <a:pt x="386" y="1177"/>
                    </a:lnTo>
                    <a:lnTo>
                      <a:pt x="417" y="1168"/>
                    </a:lnTo>
                    <a:lnTo>
                      <a:pt x="447" y="1155"/>
                    </a:lnTo>
                    <a:lnTo>
                      <a:pt x="478" y="1141"/>
                    </a:lnTo>
                    <a:lnTo>
                      <a:pt x="505" y="1126"/>
                    </a:lnTo>
                    <a:lnTo>
                      <a:pt x="536" y="1110"/>
                    </a:lnTo>
                    <a:lnTo>
                      <a:pt x="559" y="1094"/>
                    </a:lnTo>
                    <a:lnTo>
                      <a:pt x="588" y="1074"/>
                    </a:lnTo>
                    <a:lnTo>
                      <a:pt x="613" y="1052"/>
                    </a:lnTo>
                    <a:lnTo>
                      <a:pt x="637" y="1029"/>
                    </a:lnTo>
                    <a:lnTo>
                      <a:pt x="660" y="1007"/>
                    </a:lnTo>
                    <a:lnTo>
                      <a:pt x="682" y="982"/>
                    </a:lnTo>
                    <a:lnTo>
                      <a:pt x="666" y="966"/>
                    </a:lnTo>
                    <a:lnTo>
                      <a:pt x="646" y="955"/>
                    </a:lnTo>
                    <a:lnTo>
                      <a:pt x="626" y="940"/>
                    </a:lnTo>
                    <a:lnTo>
                      <a:pt x="610" y="929"/>
                    </a:lnTo>
                    <a:lnTo>
                      <a:pt x="590" y="922"/>
                    </a:lnTo>
                    <a:lnTo>
                      <a:pt x="574" y="917"/>
                    </a:lnTo>
                    <a:lnTo>
                      <a:pt x="557" y="904"/>
                    </a:lnTo>
                    <a:lnTo>
                      <a:pt x="547" y="893"/>
                    </a:lnTo>
                    <a:lnTo>
                      <a:pt x="547" y="892"/>
                    </a:lnTo>
                    <a:lnTo>
                      <a:pt x="547" y="888"/>
                    </a:lnTo>
                    <a:lnTo>
                      <a:pt x="543" y="888"/>
                    </a:lnTo>
                    <a:lnTo>
                      <a:pt x="543" y="886"/>
                    </a:lnTo>
                    <a:lnTo>
                      <a:pt x="543" y="874"/>
                    </a:lnTo>
                    <a:lnTo>
                      <a:pt x="547" y="863"/>
                    </a:lnTo>
                    <a:lnTo>
                      <a:pt x="547" y="855"/>
                    </a:lnTo>
                    <a:lnTo>
                      <a:pt x="548" y="845"/>
                    </a:lnTo>
                    <a:lnTo>
                      <a:pt x="557" y="819"/>
                    </a:lnTo>
                    <a:lnTo>
                      <a:pt x="567" y="791"/>
                    </a:lnTo>
                    <a:lnTo>
                      <a:pt x="579" y="769"/>
                    </a:lnTo>
                    <a:lnTo>
                      <a:pt x="601" y="753"/>
                    </a:lnTo>
                    <a:lnTo>
                      <a:pt x="613" y="749"/>
                    </a:lnTo>
                    <a:lnTo>
                      <a:pt x="624" y="744"/>
                    </a:lnTo>
                    <a:lnTo>
                      <a:pt x="631" y="742"/>
                    </a:lnTo>
                    <a:lnTo>
                      <a:pt x="642" y="738"/>
                    </a:lnTo>
                    <a:lnTo>
                      <a:pt x="655" y="738"/>
                    </a:lnTo>
                    <a:lnTo>
                      <a:pt x="666" y="736"/>
                    </a:lnTo>
                    <a:lnTo>
                      <a:pt x="673" y="729"/>
                    </a:lnTo>
                    <a:lnTo>
                      <a:pt x="684" y="727"/>
                    </a:lnTo>
                    <a:lnTo>
                      <a:pt x="695" y="727"/>
                    </a:lnTo>
                    <a:lnTo>
                      <a:pt x="704" y="722"/>
                    </a:lnTo>
                    <a:lnTo>
                      <a:pt x="715" y="718"/>
                    </a:lnTo>
                    <a:lnTo>
                      <a:pt x="725" y="713"/>
                    </a:lnTo>
                    <a:lnTo>
                      <a:pt x="736" y="711"/>
                    </a:lnTo>
                    <a:lnTo>
                      <a:pt x="749" y="707"/>
                    </a:lnTo>
                    <a:lnTo>
                      <a:pt x="760" y="707"/>
                    </a:lnTo>
                    <a:lnTo>
                      <a:pt x="770" y="711"/>
                    </a:lnTo>
                    <a:lnTo>
                      <a:pt x="776" y="717"/>
                    </a:lnTo>
                    <a:lnTo>
                      <a:pt x="783" y="722"/>
                    </a:lnTo>
                    <a:lnTo>
                      <a:pt x="792" y="729"/>
                    </a:lnTo>
                    <a:lnTo>
                      <a:pt x="803" y="736"/>
                    </a:lnTo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1" name="Freeform 27"/>
              <p:cNvSpPr>
                <a:spLocks/>
              </p:cNvSpPr>
              <p:nvPr/>
            </p:nvSpPr>
            <p:spPr bwMode="invGray">
              <a:xfrm>
                <a:off x="530" y="2834"/>
                <a:ext cx="63" cy="73"/>
              </a:xfrm>
              <a:custGeom>
                <a:avLst/>
                <a:gdLst/>
                <a:ahLst/>
                <a:cxnLst>
                  <a:cxn ang="0">
                    <a:pos x="42" y="65"/>
                  </a:cxn>
                  <a:cxn ang="0">
                    <a:pos x="58" y="72"/>
                  </a:cxn>
                  <a:cxn ang="0">
                    <a:pos x="62" y="72"/>
                  </a:cxn>
                  <a:cxn ang="0">
                    <a:pos x="62" y="67"/>
                  </a:cxn>
                  <a:cxn ang="0">
                    <a:pos x="58" y="65"/>
                  </a:cxn>
                  <a:cxn ang="0">
                    <a:pos x="58" y="62"/>
                  </a:cxn>
                  <a:cxn ang="0">
                    <a:pos x="44" y="56"/>
                  </a:cxn>
                  <a:cxn ang="0">
                    <a:pos x="37" y="45"/>
                  </a:cxn>
                  <a:cxn ang="0">
                    <a:pos x="31" y="34"/>
                  </a:cxn>
                  <a:cxn ang="0">
                    <a:pos x="26" y="20"/>
                  </a:cxn>
                  <a:cxn ang="0">
                    <a:pos x="9" y="0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9" y="31"/>
                  </a:cxn>
                  <a:cxn ang="0">
                    <a:pos x="20" y="45"/>
                  </a:cxn>
                  <a:cxn ang="0">
                    <a:pos x="31" y="56"/>
                  </a:cxn>
                  <a:cxn ang="0">
                    <a:pos x="42" y="65"/>
                  </a:cxn>
                </a:cxnLst>
                <a:rect l="0" t="0" r="r" b="b"/>
                <a:pathLst>
                  <a:path w="63" h="73">
                    <a:moveTo>
                      <a:pt x="42" y="65"/>
                    </a:moveTo>
                    <a:lnTo>
                      <a:pt x="58" y="72"/>
                    </a:lnTo>
                    <a:lnTo>
                      <a:pt x="62" y="72"/>
                    </a:lnTo>
                    <a:lnTo>
                      <a:pt x="62" y="67"/>
                    </a:lnTo>
                    <a:lnTo>
                      <a:pt x="58" y="65"/>
                    </a:lnTo>
                    <a:lnTo>
                      <a:pt x="58" y="62"/>
                    </a:lnTo>
                    <a:lnTo>
                      <a:pt x="44" y="56"/>
                    </a:lnTo>
                    <a:lnTo>
                      <a:pt x="37" y="45"/>
                    </a:lnTo>
                    <a:lnTo>
                      <a:pt x="31" y="34"/>
                    </a:lnTo>
                    <a:lnTo>
                      <a:pt x="26" y="20"/>
                    </a:lnTo>
                    <a:lnTo>
                      <a:pt x="9" y="0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9" y="31"/>
                    </a:lnTo>
                    <a:lnTo>
                      <a:pt x="20" y="45"/>
                    </a:lnTo>
                    <a:lnTo>
                      <a:pt x="31" y="56"/>
                    </a:lnTo>
                    <a:lnTo>
                      <a:pt x="42" y="65"/>
                    </a:lnTo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fr-FR"/>
              </a:p>
            </p:txBody>
          </p:sp>
        </p:grpSp>
      </p:grpSp>
      <p:sp>
        <p:nvSpPr>
          <p:cNvPr id="3100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D8378D1-36DC-AE4D-8332-6E80F90FA1C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FB5D45-60A9-A249-BC0B-B9C42F9B96A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0EDF29-DB09-324B-AC42-39FEB2D912F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7BC9D0-06E7-3D4A-BDB2-8553EC748E0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F22AF1-00CE-F24B-9A2B-F79893930C2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2BCC1C-2F6E-FF4A-A928-8810F4F1D3E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993A30-828E-DD46-AA9D-1481828C233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7AD4A4-EBF8-E645-802A-CC9E0B596FF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3EA092-186E-B742-A8E2-17DB35A9BFE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37B8AD-97EF-5E4A-AF9D-71CD1759A93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2E8737-26C8-AD40-B936-EB2A045AB1C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85800" y="117475"/>
            <a:ext cx="8456613" cy="6738938"/>
            <a:chOff x="432" y="74"/>
            <a:chExt cx="5327" cy="4245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invGray">
            <a:xfrm>
              <a:off x="432" y="4176"/>
              <a:ext cx="2208" cy="143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2859" y="4250"/>
              <a:ext cx="2729" cy="41"/>
              <a:chOff x="2859" y="4250"/>
              <a:chExt cx="2729" cy="41"/>
            </a:xfrm>
          </p:grpSpPr>
          <p:sp>
            <p:nvSpPr>
              <p:cNvPr id="2053" name="Oval 5"/>
              <p:cNvSpPr>
                <a:spLocks noChangeArrowheads="1"/>
              </p:cNvSpPr>
              <p:nvPr/>
            </p:nvSpPr>
            <p:spPr bwMode="invGray">
              <a:xfrm>
                <a:off x="285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54" name="Oval 6"/>
              <p:cNvSpPr>
                <a:spLocks noChangeArrowheads="1"/>
              </p:cNvSpPr>
              <p:nvPr/>
            </p:nvSpPr>
            <p:spPr bwMode="invGray">
              <a:xfrm>
                <a:off x="324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55" name="Oval 7"/>
              <p:cNvSpPr>
                <a:spLocks noChangeArrowheads="1"/>
              </p:cNvSpPr>
              <p:nvPr/>
            </p:nvSpPr>
            <p:spPr bwMode="invGray">
              <a:xfrm>
                <a:off x="362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56" name="Oval 8"/>
              <p:cNvSpPr>
                <a:spLocks noChangeArrowheads="1"/>
              </p:cNvSpPr>
              <p:nvPr/>
            </p:nvSpPr>
            <p:spPr bwMode="invGray">
              <a:xfrm>
                <a:off x="4011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57" name="Oval 9"/>
              <p:cNvSpPr>
                <a:spLocks noChangeArrowheads="1"/>
              </p:cNvSpPr>
              <p:nvPr/>
            </p:nvSpPr>
            <p:spPr bwMode="invGray">
              <a:xfrm>
                <a:off x="4395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58" name="Oval 10"/>
              <p:cNvSpPr>
                <a:spLocks noChangeArrowheads="1"/>
              </p:cNvSpPr>
              <p:nvPr/>
            </p:nvSpPr>
            <p:spPr bwMode="invGray">
              <a:xfrm>
                <a:off x="477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59" name="Oval 11"/>
              <p:cNvSpPr>
                <a:spLocks noChangeArrowheads="1"/>
              </p:cNvSpPr>
              <p:nvPr/>
            </p:nvSpPr>
            <p:spPr bwMode="invGray">
              <a:xfrm>
                <a:off x="516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60" name="Oval 12"/>
              <p:cNvSpPr>
                <a:spLocks noChangeArrowheads="1"/>
              </p:cNvSpPr>
              <p:nvPr/>
            </p:nvSpPr>
            <p:spPr bwMode="invGray">
              <a:xfrm>
                <a:off x="554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fr-FR"/>
              </a:p>
            </p:txBody>
          </p:sp>
        </p:grpSp>
        <p:sp>
          <p:nvSpPr>
            <p:cNvPr id="2061" name="Rectangle 13"/>
            <p:cNvSpPr>
              <a:spLocks noChangeArrowheads="1"/>
            </p:cNvSpPr>
            <p:nvPr/>
          </p:nvSpPr>
          <p:spPr bwMode="invGray">
            <a:xfrm>
              <a:off x="480" y="480"/>
              <a:ext cx="5279" cy="48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62" name="Oval 14"/>
            <p:cNvSpPr>
              <a:spLocks noChangeArrowheads="1"/>
            </p:cNvSpPr>
            <p:nvPr/>
          </p:nvSpPr>
          <p:spPr bwMode="invGray">
            <a:xfrm>
              <a:off x="507" y="74"/>
              <a:ext cx="42" cy="42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63" name="Oval 15"/>
            <p:cNvSpPr>
              <a:spLocks noChangeArrowheads="1"/>
            </p:cNvSpPr>
            <p:nvPr/>
          </p:nvSpPr>
          <p:spPr bwMode="invGray">
            <a:xfrm>
              <a:off x="507" y="219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invGray">
            <a:xfrm>
              <a:off x="507" y="362"/>
              <a:ext cx="42" cy="4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7FCBF967-06AE-D345-A63E-FD8FD0B212E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65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65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65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65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4191000"/>
            <a:ext cx="6248400" cy="2667000"/>
          </a:xfrm>
        </p:spPr>
        <p:txBody>
          <a:bodyPr/>
          <a:lstStyle/>
          <a:p>
            <a:pPr algn="ctr">
              <a:buFontTx/>
              <a:buNone/>
            </a:pPr>
            <a:r>
              <a:rPr lang="fr-FR" sz="2400" b="1" dirty="0">
                <a:solidFill>
                  <a:srgbClr val="0D0D0D"/>
                </a:solidFill>
                <a:latin typeface="Arial" charset="0"/>
              </a:rPr>
              <a:t>Charles REMY</a:t>
            </a:r>
          </a:p>
          <a:p>
            <a:pPr algn="ctr">
              <a:buFontTx/>
              <a:buNone/>
            </a:pPr>
            <a:r>
              <a:rPr lang="fr-FR" sz="2400" b="1" dirty="0">
                <a:solidFill>
                  <a:srgbClr val="0D0D0D"/>
                </a:solidFill>
                <a:latin typeface="Arial" charset="0"/>
              </a:rPr>
              <a:t>LYON</a:t>
            </a:r>
          </a:p>
          <a:p>
            <a:pPr algn="ctr">
              <a:buFontTx/>
              <a:buNone/>
            </a:pPr>
            <a:r>
              <a:rPr lang="fr-FR" sz="2000" b="1" i="1" dirty="0" err="1">
                <a:solidFill>
                  <a:srgbClr val="0D0D0D"/>
                </a:solidFill>
                <a:latin typeface="Arial" charset="0"/>
              </a:rPr>
              <a:t>remyc.oph</a:t>
            </a:r>
            <a:r>
              <a:rPr lang="fr-FR" sz="2000" b="1" i="1" dirty="0">
                <a:solidFill>
                  <a:srgbClr val="0D0D0D"/>
                </a:solidFill>
                <a:latin typeface="Arial" charset="0"/>
              </a:rPr>
              <a:t> @ </a:t>
            </a:r>
            <a:r>
              <a:rPr lang="fr-FR" sz="2000" b="1" i="1" dirty="0" err="1">
                <a:solidFill>
                  <a:srgbClr val="0D0D0D"/>
                </a:solidFill>
                <a:latin typeface="Arial" charset="0"/>
              </a:rPr>
              <a:t>free.fr</a:t>
            </a:r>
            <a:endParaRPr lang="fr-FR" sz="2000" b="1" i="1" dirty="0">
              <a:solidFill>
                <a:srgbClr val="0D0D0D"/>
              </a:solidFill>
              <a:latin typeface="Arial" charset="0"/>
            </a:endParaRPr>
          </a:p>
          <a:p>
            <a:pPr algn="ctr">
              <a:buFontTx/>
              <a:buNone/>
            </a:pPr>
            <a:endParaRPr lang="fr-FR" sz="2400" b="1" i="1" dirty="0">
              <a:solidFill>
                <a:srgbClr val="0D0D0D"/>
              </a:solidFill>
              <a:latin typeface="Arial" charset="0"/>
            </a:endParaRPr>
          </a:p>
          <a:p>
            <a:pPr algn="ctr">
              <a:buFontTx/>
              <a:buNone/>
            </a:pPr>
            <a:r>
              <a:rPr lang="fr-FR" sz="2400" b="1" dirty="0">
                <a:solidFill>
                  <a:srgbClr val="0D0D0D"/>
                </a:solidFill>
                <a:latin typeface="Arial" charset="0"/>
              </a:rPr>
              <a:t>Réunion</a:t>
            </a:r>
            <a:r>
              <a:rPr lang="fr-FR" sz="2400" b="1" dirty="0" smtClean="0">
                <a:solidFill>
                  <a:srgbClr val="0D0D0D"/>
                </a:solidFill>
                <a:latin typeface="Arial" charset="0"/>
              </a:rPr>
              <a:t> Nantes 8 &amp; </a:t>
            </a:r>
            <a:r>
              <a:rPr lang="fr-FR" sz="2400" b="1" smtClean="0">
                <a:solidFill>
                  <a:srgbClr val="0D0D0D"/>
                </a:solidFill>
                <a:latin typeface="Arial" charset="0"/>
              </a:rPr>
              <a:t>9 avril 2011</a:t>
            </a:r>
            <a:endParaRPr lang="fr-FR" sz="2400" b="1" dirty="0">
              <a:solidFill>
                <a:srgbClr val="0D0D0D"/>
              </a:solidFill>
              <a:latin typeface="Arial" charset="0"/>
            </a:endParaRPr>
          </a:p>
        </p:txBody>
      </p:sp>
      <p:sp>
        <p:nvSpPr>
          <p:cNvPr id="14339" name="WordArt 4"/>
          <p:cNvSpPr>
            <a:spLocks noChangeArrowheads="1" noChangeShapeType="1" noTextEdit="1"/>
          </p:cNvSpPr>
          <p:nvPr/>
        </p:nvSpPr>
        <p:spPr bwMode="auto">
          <a:xfrm>
            <a:off x="2057400" y="1752600"/>
            <a:ext cx="5000625" cy="2057400"/>
          </a:xfrm>
          <a:prstGeom prst="rect">
            <a:avLst/>
          </a:prstGeom>
        </p:spPr>
        <p:txBody>
          <a:bodyPr wrap="none" fromWordArt="1">
            <a:prstTxWarp prst="textCascadeDown">
              <a:avLst>
                <a:gd name="adj" fmla="val 44444"/>
              </a:avLst>
            </a:prstTxWarp>
          </a:bodyPr>
          <a:lstStyle/>
          <a:p>
            <a:pPr algn="ctr"/>
            <a:r>
              <a:rPr lang="fr-FR" sz="3600" b="1" kern="10">
                <a:ln w="9525" cap="sq">
                  <a:solidFill>
                    <a:srgbClr val="008000"/>
                  </a:solidFill>
                  <a:round/>
                  <a:headEnd type="none" w="sm" len="sm"/>
                  <a:tailEnd type="none" w="sm" len="sm"/>
                </a:ln>
                <a:solidFill>
                  <a:srgbClr val="0D0D0D"/>
                </a:solidFill>
                <a:effectLst>
                  <a:outerShdw blurRad="63500" dist="563972" dir="14049741" sx="125000" sy="125000" algn="tl" rotWithShape="0">
                    <a:srgbClr val="C7DFD3">
                      <a:alpha val="7499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ASTIGMATISME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013" y="246063"/>
            <a:ext cx="8688387" cy="636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Cylindres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8534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990600" y="152400"/>
            <a:ext cx="73914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Helvetica" charset="0"/>
              </a:rPr>
              <a:t>Mesure de l’astigmatisme au frontofocomètre</a:t>
            </a:r>
          </a:p>
        </p:txBody>
      </p:sp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1600200" y="6172200"/>
            <a:ext cx="6248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olidFill>
                  <a:srgbClr val="0D0D0D"/>
                </a:solidFill>
                <a:latin typeface="Helvetica" charset="0"/>
              </a:rPr>
              <a:t>Verre de + 3 ( + 2 à 0°) = + 5 ( - 2 à 90°)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fr-FR" sz="2800" b="1">
                <a:solidFill>
                  <a:srgbClr val="FFFF00"/>
                </a:solidFill>
                <a:latin typeface="Arial" charset="0"/>
              </a:rPr>
              <a:t>ASTIGMATISME - NOTATION</a:t>
            </a:r>
            <a:br>
              <a:rPr lang="fr-FR" sz="2800" b="1">
                <a:solidFill>
                  <a:srgbClr val="FFFF00"/>
                </a:solidFill>
                <a:latin typeface="Arial" charset="0"/>
              </a:rPr>
            </a:br>
            <a:r>
              <a:rPr lang="fr-FR" sz="2800" b="1">
                <a:solidFill>
                  <a:srgbClr val="FFFF00"/>
                </a:solidFill>
                <a:latin typeface="Arial" charset="0"/>
              </a:rPr>
              <a:t>Verre sphérocylindrique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962400"/>
            <a:ext cx="4038600" cy="10668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66FF33"/>
              </a:buClr>
              <a:buSzPct val="85000"/>
              <a:buFont typeface="Wingdings" charset="2"/>
              <a:buNone/>
            </a:pPr>
            <a:endParaRPr lang="fr-FR" sz="2000">
              <a:latin typeface="Arial" charset="0"/>
            </a:endParaRPr>
          </a:p>
          <a:p>
            <a:pPr>
              <a:lnSpc>
                <a:spcPct val="90000"/>
              </a:lnSpc>
              <a:buClr>
                <a:srgbClr val="66FF33"/>
              </a:buClr>
              <a:buSzPct val="85000"/>
              <a:buFont typeface="Wingdings" charset="2"/>
              <a:buNone/>
            </a:pPr>
            <a:r>
              <a:rPr lang="fr-FR" sz="1600">
                <a:latin typeface="Arial" charset="0"/>
              </a:rPr>
              <a:t>Soit : + 3 (+ 2 à O°) </a:t>
            </a:r>
          </a:p>
          <a:p>
            <a:pPr>
              <a:lnSpc>
                <a:spcPct val="90000"/>
              </a:lnSpc>
              <a:buClr>
                <a:srgbClr val="66FF33"/>
              </a:buClr>
              <a:buSzPct val="85000"/>
              <a:buFont typeface="Wingdings" charset="2"/>
              <a:buNone/>
            </a:pPr>
            <a:r>
              <a:rPr lang="fr-FR" sz="1600">
                <a:latin typeface="Arial" charset="0"/>
              </a:rPr>
              <a:t>ou</a:t>
            </a:r>
          </a:p>
          <a:p>
            <a:pPr>
              <a:lnSpc>
                <a:spcPct val="90000"/>
              </a:lnSpc>
              <a:buClr>
                <a:srgbClr val="66FF33"/>
              </a:buClr>
              <a:buSzPct val="85000"/>
              <a:buFont typeface="Wingdings" charset="2"/>
              <a:buNone/>
            </a:pPr>
            <a:r>
              <a:rPr lang="fr-FR" sz="1600">
                <a:latin typeface="Arial" charset="0"/>
              </a:rPr>
              <a:t>         + 5 ( - 2 à 90°)</a:t>
            </a:r>
            <a:endParaRPr lang="fr-FR" sz="2000">
              <a:latin typeface="Arial" charset="0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4343400" y="6172200"/>
            <a:ext cx="27432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 flipV="1">
            <a:off x="4343400" y="3886200"/>
            <a:ext cx="0" cy="228600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04800" y="1371600"/>
            <a:ext cx="8534400" cy="1803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latin typeface="Helvetica" charset="0"/>
              </a:rPr>
              <a:t>Le frontofocomètre mesure la position des focales donc des génératrices des cylindres :</a:t>
            </a:r>
          </a:p>
          <a:p>
            <a:pPr>
              <a:spcBef>
                <a:spcPct val="50000"/>
              </a:spcBef>
            </a:pPr>
            <a:r>
              <a:rPr lang="fr-FR" sz="1600">
                <a:latin typeface="Helvetica" charset="0"/>
              </a:rPr>
              <a:t>Focale verticale à + 3 à 90°  </a:t>
            </a:r>
            <a:r>
              <a:rPr lang="fr-FR" sz="1600">
                <a:latin typeface="Helvetica" charset="0"/>
                <a:sym typeface="Symbol" charset="2"/>
              </a:rPr>
              <a:t></a:t>
            </a:r>
            <a:r>
              <a:rPr lang="fr-FR" sz="1600">
                <a:latin typeface="Helvetica" charset="0"/>
              </a:rPr>
              <a:t> axe du cylindre vertical donc rayon convergent horizontal</a:t>
            </a:r>
          </a:p>
          <a:p>
            <a:pPr>
              <a:spcBef>
                <a:spcPct val="50000"/>
              </a:spcBef>
            </a:pPr>
            <a:r>
              <a:rPr lang="fr-FR" sz="1600">
                <a:latin typeface="Helvetica" charset="0"/>
              </a:rPr>
              <a:t>Focale horizontale à + 5 à 0° </a:t>
            </a:r>
            <a:r>
              <a:rPr lang="fr-FR" sz="1600">
                <a:latin typeface="Helvetica" charset="0"/>
                <a:sym typeface="Symbol" charset="2"/>
              </a:rPr>
              <a:t></a:t>
            </a:r>
            <a:r>
              <a:rPr lang="fr-FR" sz="1600">
                <a:latin typeface="Helvetica" charset="0"/>
              </a:rPr>
              <a:t> axe du cylindre horizontal donc rayon convergent vertical</a:t>
            </a:r>
          </a:p>
          <a:p>
            <a:pPr>
              <a:spcBef>
                <a:spcPct val="50000"/>
              </a:spcBef>
            </a:pPr>
            <a:r>
              <a:rPr lang="fr-FR" sz="1600">
                <a:latin typeface="Helvetica" charset="0"/>
              </a:rPr>
              <a:t>Le rayon horizontal est plus convergent sur l’horizontal </a:t>
            </a:r>
            <a:r>
              <a:rPr lang="fr-FR" sz="1600">
                <a:latin typeface="Helvetica" charset="0"/>
                <a:sym typeface="Symbol" charset="2"/>
              </a:rPr>
              <a:t></a:t>
            </a:r>
            <a:r>
              <a:rPr lang="fr-FR" sz="1600">
                <a:latin typeface="Helvetica" charset="0"/>
              </a:rPr>
              <a:t>  astigmatisme non conforme </a:t>
            </a:r>
          </a:p>
          <a:p>
            <a:pPr>
              <a:spcBef>
                <a:spcPct val="50000"/>
              </a:spcBef>
            </a:pPr>
            <a:endParaRPr lang="fr-FR" sz="1600">
              <a:latin typeface="Helvetica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7086600" y="5791200"/>
            <a:ext cx="1828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+ 5 à 0°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4191000" y="3505200"/>
            <a:ext cx="1828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+ 3 à 0°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7772400" cy="1143000"/>
          </a:xfrm>
        </p:spPr>
        <p:txBody>
          <a:bodyPr/>
          <a:lstStyle/>
          <a:p>
            <a:r>
              <a:rPr lang="fr-FR" sz="2800" b="1">
                <a:solidFill>
                  <a:srgbClr val="FFFF00"/>
                </a:solidFill>
                <a:latin typeface="Arial" charset="0"/>
              </a:rPr>
              <a:t>ASTIGMATISME - NOTATION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534400" cy="28194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3600"/>
              </a:spcAft>
              <a:buClr>
                <a:srgbClr val="66FF33"/>
              </a:buClr>
              <a:buSzPct val="85000"/>
              <a:buFont typeface="Wingdings" charset="2"/>
              <a:buChar char="t"/>
            </a:pPr>
            <a:r>
              <a:rPr lang="fr-FR" b="1">
                <a:latin typeface="Arial" charset="0"/>
              </a:rPr>
              <a:t>Verre sphéro-cylindrique (ou torique)</a:t>
            </a:r>
          </a:p>
          <a:p>
            <a:pPr>
              <a:lnSpc>
                <a:spcPct val="90000"/>
              </a:lnSpc>
              <a:spcAft>
                <a:spcPts val="3600"/>
              </a:spcAft>
              <a:buClr>
                <a:srgbClr val="66FF33"/>
              </a:buClr>
              <a:buSzPct val="85000"/>
              <a:buFont typeface="Wingdings" charset="2"/>
              <a:buChar char="t"/>
            </a:pPr>
            <a:r>
              <a:rPr lang="fr-FR" b="1">
                <a:latin typeface="Arial" charset="0"/>
              </a:rPr>
              <a:t>Cylindre noté en positif et négatif : inversion des </a:t>
            </a:r>
            <a:r>
              <a:rPr lang="fr-FR" b="1" smtClean="0">
                <a:latin typeface="Arial" charset="0"/>
              </a:rPr>
              <a:t>formules</a:t>
            </a:r>
          </a:p>
          <a:p>
            <a:pPr>
              <a:lnSpc>
                <a:spcPct val="90000"/>
              </a:lnSpc>
              <a:spcAft>
                <a:spcPts val="3600"/>
              </a:spcAft>
              <a:buClr>
                <a:srgbClr val="66FF33"/>
              </a:buClr>
              <a:buSzPct val="85000"/>
              <a:buFont typeface="Wingdings" charset="2"/>
              <a:buChar char="t"/>
            </a:pPr>
            <a:r>
              <a:rPr lang="fr-FR" b="1">
                <a:latin typeface="Arial" charset="0"/>
              </a:rPr>
              <a:t>Exemple : + 2 (+ 1 à 9O°) = + 3 ( - 1 à O°)</a:t>
            </a:r>
          </a:p>
          <a:p>
            <a:pPr>
              <a:lnSpc>
                <a:spcPct val="90000"/>
              </a:lnSpc>
              <a:spcAft>
                <a:spcPts val="3600"/>
              </a:spcAft>
              <a:buClr>
                <a:srgbClr val="66FF33"/>
              </a:buClr>
              <a:buSzPct val="85000"/>
              <a:buFont typeface="Wingdings" charset="2"/>
              <a:buChar char="t"/>
            </a:pPr>
            <a:r>
              <a:rPr lang="fr-FR" b="1">
                <a:latin typeface="Arial" charset="0"/>
              </a:rPr>
              <a:t>Astigmatisme conforme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772400" cy="1143000"/>
          </a:xfrm>
        </p:spPr>
        <p:txBody>
          <a:bodyPr/>
          <a:lstStyle/>
          <a:p>
            <a:r>
              <a:rPr lang="fr-FR" sz="2800">
                <a:solidFill>
                  <a:srgbClr val="FFFF00"/>
                </a:solidFill>
                <a:latin typeface="Chicago" pitchFamily="-86" charset="0"/>
              </a:rPr>
              <a:t>Variation de la puissance d’un cylindre en fonction du desaxage</a:t>
            </a:r>
          </a:p>
        </p:txBody>
      </p:sp>
      <p:sp>
        <p:nvSpPr>
          <p:cNvPr id="27651" name="Line 4"/>
          <p:cNvSpPr>
            <a:spLocks noChangeShapeType="1"/>
          </p:cNvSpPr>
          <p:nvPr/>
        </p:nvSpPr>
        <p:spPr bwMode="auto">
          <a:xfrm>
            <a:off x="2514600" y="3200400"/>
            <a:ext cx="0" cy="2286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652" name="Line 6"/>
          <p:cNvSpPr>
            <a:spLocks noChangeShapeType="1"/>
          </p:cNvSpPr>
          <p:nvPr/>
        </p:nvSpPr>
        <p:spPr bwMode="auto">
          <a:xfrm flipV="1">
            <a:off x="2514600" y="2895600"/>
            <a:ext cx="838200" cy="2590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653" name="Line 7"/>
          <p:cNvSpPr>
            <a:spLocks noChangeShapeType="1"/>
          </p:cNvSpPr>
          <p:nvPr/>
        </p:nvSpPr>
        <p:spPr bwMode="auto">
          <a:xfrm flipV="1">
            <a:off x="2514600" y="5105400"/>
            <a:ext cx="12954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654" name="Rectangle 13"/>
          <p:cNvSpPr>
            <a:spLocks noChangeArrowheads="1"/>
          </p:cNvSpPr>
          <p:nvPr/>
        </p:nvSpPr>
        <p:spPr bwMode="auto">
          <a:xfrm>
            <a:off x="4343400" y="2971800"/>
            <a:ext cx="4343400" cy="1466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latin typeface="Chicago" pitchFamily="-86" charset="0"/>
              </a:rPr>
              <a:t>Inclinaison d’un angle de</a:t>
            </a:r>
            <a:r>
              <a:rPr lang="fr-FR" sz="1800">
                <a:latin typeface="Symbol" charset="2"/>
              </a:rPr>
              <a:t> </a:t>
            </a:r>
            <a:r>
              <a:rPr lang="fr-FR" sz="1800" b="1">
                <a:latin typeface="Symbol" charset="2"/>
              </a:rPr>
              <a:t>1O°</a:t>
            </a:r>
          </a:p>
          <a:p>
            <a:pPr>
              <a:spcBef>
                <a:spcPct val="50000"/>
              </a:spcBef>
            </a:pPr>
            <a:r>
              <a:rPr lang="fr-FR" sz="1800">
                <a:latin typeface="Chicago" pitchFamily="-86" charset="0"/>
              </a:rPr>
              <a:t>Astigmatisme subjectif : 3,5 dt Sphère induite : O,5 dt</a:t>
            </a:r>
          </a:p>
          <a:p>
            <a:pPr>
              <a:spcBef>
                <a:spcPct val="50000"/>
              </a:spcBef>
            </a:pPr>
            <a:endParaRPr lang="fr-FR" sz="1800">
              <a:latin typeface="Chicago" pitchFamily="-86" charset="0"/>
            </a:endParaRPr>
          </a:p>
        </p:txBody>
      </p:sp>
      <p:sp>
        <p:nvSpPr>
          <p:cNvPr id="27655" name="Line 15"/>
          <p:cNvSpPr>
            <a:spLocks noChangeShapeType="1"/>
          </p:cNvSpPr>
          <p:nvPr/>
        </p:nvSpPr>
        <p:spPr bwMode="auto">
          <a:xfrm>
            <a:off x="2514600" y="5486400"/>
            <a:ext cx="24384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656" name="Line 16"/>
          <p:cNvSpPr>
            <a:spLocks noChangeShapeType="1"/>
          </p:cNvSpPr>
          <p:nvPr/>
        </p:nvSpPr>
        <p:spPr bwMode="auto">
          <a:xfrm flipV="1">
            <a:off x="2514600" y="2438400"/>
            <a:ext cx="0" cy="6858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657" name="Text Box 17"/>
          <p:cNvSpPr txBox="1">
            <a:spLocks noChangeArrowheads="1"/>
          </p:cNvSpPr>
          <p:nvPr/>
        </p:nvSpPr>
        <p:spPr bwMode="auto">
          <a:xfrm>
            <a:off x="3352800" y="2438400"/>
            <a:ext cx="11430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latin typeface="Chicago" pitchFamily="-86" charset="0"/>
              </a:rPr>
              <a:t>4 dt</a:t>
            </a:r>
          </a:p>
        </p:txBody>
      </p:sp>
      <p:sp>
        <p:nvSpPr>
          <p:cNvPr id="27658" name="Text Box 18"/>
          <p:cNvSpPr txBox="1">
            <a:spLocks noChangeArrowheads="1"/>
          </p:cNvSpPr>
          <p:nvPr/>
        </p:nvSpPr>
        <p:spPr bwMode="auto">
          <a:xfrm>
            <a:off x="990600" y="3048000"/>
            <a:ext cx="16764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latin typeface="Arial" charset="0"/>
              </a:rPr>
              <a:t>3,5 dt à 9O°</a:t>
            </a:r>
          </a:p>
        </p:txBody>
      </p:sp>
      <p:sp>
        <p:nvSpPr>
          <p:cNvPr id="27659" name="Text Box 19"/>
          <p:cNvSpPr txBox="1">
            <a:spLocks noChangeArrowheads="1"/>
          </p:cNvSpPr>
          <p:nvPr/>
        </p:nvSpPr>
        <p:spPr bwMode="auto">
          <a:xfrm>
            <a:off x="3962400" y="4724400"/>
            <a:ext cx="23622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latin typeface="Arial" charset="0"/>
              </a:rPr>
              <a:t>1,4 dt à 15°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772400" cy="1143000"/>
          </a:xfrm>
        </p:spPr>
        <p:txBody>
          <a:bodyPr/>
          <a:lstStyle/>
          <a:p>
            <a:r>
              <a:rPr lang="fr-FR" sz="2800">
                <a:solidFill>
                  <a:srgbClr val="FFFF00"/>
                </a:solidFill>
                <a:latin typeface="Chicago" pitchFamily="-86" charset="0"/>
              </a:rPr>
              <a:t>Variation de la puissance d’un cylindre en fonction du desaxage</a:t>
            </a: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2514600" y="2819400"/>
            <a:ext cx="0" cy="2667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 flipV="1">
            <a:off x="2514600" y="2895600"/>
            <a:ext cx="838200" cy="2590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H="1" flipV="1">
            <a:off x="1524000" y="4724400"/>
            <a:ext cx="9906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4343400" y="2971800"/>
            <a:ext cx="43434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latin typeface="Chicago" pitchFamily="-86" charset="0"/>
              </a:rPr>
              <a:t>Inclinaison d’un angle de</a:t>
            </a:r>
            <a:r>
              <a:rPr lang="fr-FR" sz="1800">
                <a:latin typeface="Symbol" charset="2"/>
              </a:rPr>
              <a:t> </a:t>
            </a:r>
            <a:r>
              <a:rPr lang="fr-FR" sz="1800" b="1">
                <a:latin typeface="Symbol" charset="2"/>
              </a:rPr>
              <a:t>1O°</a:t>
            </a: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2514600" y="5486400"/>
            <a:ext cx="24384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 flipV="1">
            <a:off x="2514600" y="2438400"/>
            <a:ext cx="0" cy="6858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3352800" y="2438400"/>
            <a:ext cx="11430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latin typeface="Chicago" pitchFamily="-86" charset="0"/>
              </a:rPr>
              <a:t>4 dt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990600" y="2514600"/>
            <a:ext cx="16764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latin typeface="Arial" charset="0"/>
              </a:rPr>
              <a:t>4 dt à 9O°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685800" y="4191000"/>
            <a:ext cx="23622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latin typeface="Arial" charset="0"/>
              </a:rPr>
              <a:t>1,4 dt à 145°</a:t>
            </a:r>
          </a:p>
        </p:txBody>
      </p:sp>
      <p:sp>
        <p:nvSpPr>
          <p:cNvPr id="28684" name="Text Box 13"/>
          <p:cNvSpPr txBox="1">
            <a:spLocks noChangeArrowheads="1"/>
          </p:cNvSpPr>
          <p:nvPr/>
        </p:nvSpPr>
        <p:spPr bwMode="auto">
          <a:xfrm>
            <a:off x="4419600" y="3733800"/>
            <a:ext cx="41910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latin typeface="Chicago" pitchFamily="-86" charset="0"/>
              </a:rPr>
              <a:t>Sphère compensatrice - 1 dt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gradFill rotWithShape="1">
          <a:gsLst>
            <a:gs pos="0">
              <a:srgbClr val="000090"/>
            </a:gs>
            <a:gs pos="50000">
              <a:srgbClr val="000090"/>
            </a:gs>
            <a:gs pos="100000">
              <a:srgbClr val="FFFF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>
                <a:solidFill>
                  <a:srgbClr val="FFFF00"/>
                </a:solidFill>
                <a:latin typeface="Arial" charset="0"/>
              </a:rPr>
              <a:t>Chute d ’acuité visuelle après rotation d ’un cylindre</a:t>
            </a:r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>
            <a:off x="2286000" y="5257800"/>
            <a:ext cx="4267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 flipV="1">
            <a:off x="2286000" y="2667000"/>
            <a:ext cx="0" cy="2590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701" name="Arc 5"/>
          <p:cNvSpPr>
            <a:spLocks/>
          </p:cNvSpPr>
          <p:nvPr/>
        </p:nvSpPr>
        <p:spPr bwMode="auto">
          <a:xfrm rot="-10153531">
            <a:off x="2276475" y="2987675"/>
            <a:ext cx="4191000" cy="1981200"/>
          </a:xfrm>
          <a:custGeom>
            <a:avLst/>
            <a:gdLst>
              <a:gd name="T0" fmla="*/ 0 w 30738"/>
              <a:gd name="T1" fmla="*/ 18180445 h 21600"/>
              <a:gd name="T2" fmla="*/ 571425630 w 30738"/>
              <a:gd name="T3" fmla="*/ 152754189 h 21600"/>
              <a:gd name="T4" fmla="*/ 175026811 w 30738"/>
              <a:gd name="T5" fmla="*/ 181720067 h 21600"/>
              <a:gd name="T6" fmla="*/ 0 60000 65536"/>
              <a:gd name="T7" fmla="*/ 0 60000 65536"/>
              <a:gd name="T8" fmla="*/ 0 60000 65536"/>
              <a:gd name="T9" fmla="*/ 0 w 30738"/>
              <a:gd name="T10" fmla="*/ 0 h 21600"/>
              <a:gd name="T11" fmla="*/ 30738 w 3073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738" h="21600" fill="none" extrusionOk="0">
                <a:moveTo>
                  <a:pt x="-1" y="2160"/>
                </a:moveTo>
                <a:cubicBezTo>
                  <a:pt x="2934" y="738"/>
                  <a:pt x="6153" y="-1"/>
                  <a:pt x="9415" y="-1"/>
                </a:cubicBezTo>
                <a:cubicBezTo>
                  <a:pt x="20015" y="-1"/>
                  <a:pt x="29049" y="7692"/>
                  <a:pt x="30738" y="18156"/>
                </a:cubicBezTo>
              </a:path>
              <a:path w="30738" h="21600" stroke="0" extrusionOk="0">
                <a:moveTo>
                  <a:pt x="-1" y="2160"/>
                </a:moveTo>
                <a:cubicBezTo>
                  <a:pt x="2934" y="738"/>
                  <a:pt x="6153" y="-1"/>
                  <a:pt x="9415" y="-1"/>
                </a:cubicBezTo>
                <a:cubicBezTo>
                  <a:pt x="20015" y="-1"/>
                  <a:pt x="29049" y="7692"/>
                  <a:pt x="30738" y="18156"/>
                </a:cubicBezTo>
                <a:lnTo>
                  <a:pt x="9415" y="21600"/>
                </a:lnTo>
                <a:close/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066800" y="2057400"/>
            <a:ext cx="24384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>
                <a:latin typeface="Arial" charset="0"/>
              </a:rPr>
              <a:t>Acuité visuelle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334000" y="5410200"/>
            <a:ext cx="35052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>
                <a:latin typeface="Arial" charset="0"/>
              </a:rPr>
              <a:t>Rotation  cylindre 4 dt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1828800" y="2971800"/>
            <a:ext cx="38100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latin typeface="Chicago" pitchFamily="-86" charset="0"/>
              </a:rPr>
              <a:t>1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1600200" y="4495800"/>
            <a:ext cx="6858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latin typeface="Chicago" pitchFamily="-86" charset="0"/>
              </a:rPr>
              <a:t>O,2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3657600" y="5486400"/>
            <a:ext cx="12192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latin typeface="Chicago" pitchFamily="-86" charset="0"/>
              </a:rPr>
              <a:t>1O°</a:t>
            </a:r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2362200" y="4724400"/>
            <a:ext cx="14478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3810000" y="4724400"/>
            <a:ext cx="0" cy="5334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1905000" y="5334000"/>
            <a:ext cx="6858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>
                <a:latin typeface="Chicago" pitchFamily="-86" charset="0"/>
              </a:rPr>
              <a:t>0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4191000" y="2438400"/>
            <a:ext cx="4648200" cy="854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>
                <a:latin typeface="Arial" charset="0"/>
              </a:rPr>
              <a:t>Défocalisation astigmate </a:t>
            </a:r>
          </a:p>
          <a:p>
            <a:pPr>
              <a:spcBef>
                <a:spcPct val="50000"/>
              </a:spcBef>
            </a:pPr>
            <a:r>
              <a:rPr lang="fr-FR" sz="2000" b="1">
                <a:latin typeface="Arial" charset="0"/>
              </a:rPr>
              <a:t> </a:t>
            </a:r>
            <a:endParaRPr lang="fr-FR" sz="2000" b="1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rgbClr val="0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1143000"/>
          </a:xfrm>
        </p:spPr>
        <p:txBody>
          <a:bodyPr/>
          <a:lstStyle/>
          <a:p>
            <a:r>
              <a:rPr lang="fr-FR" sz="3200" b="1">
                <a:solidFill>
                  <a:srgbClr val="FFFF00"/>
                </a:solidFill>
                <a:latin typeface="Courier" charset="0"/>
              </a:rPr>
              <a:t>RESULTANTE DE DEUX CYLINDRES À AXE PERPENDICULAIRE</a:t>
            </a:r>
          </a:p>
        </p:txBody>
      </p:sp>
      <p:sp>
        <p:nvSpPr>
          <p:cNvPr id="30723" name="Line 5"/>
          <p:cNvSpPr>
            <a:spLocks noChangeShapeType="1"/>
          </p:cNvSpPr>
          <p:nvPr/>
        </p:nvSpPr>
        <p:spPr bwMode="auto">
          <a:xfrm flipV="1">
            <a:off x="3200400" y="4876800"/>
            <a:ext cx="2514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24" name="Line 6"/>
          <p:cNvSpPr>
            <a:spLocks noChangeShapeType="1"/>
          </p:cNvSpPr>
          <p:nvPr/>
        </p:nvSpPr>
        <p:spPr bwMode="auto">
          <a:xfrm flipV="1">
            <a:off x="3124200" y="3200400"/>
            <a:ext cx="0" cy="1676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25" name="Line 10"/>
          <p:cNvSpPr>
            <a:spLocks noChangeShapeType="1"/>
          </p:cNvSpPr>
          <p:nvPr/>
        </p:nvSpPr>
        <p:spPr bwMode="auto">
          <a:xfrm>
            <a:off x="2209800" y="4876800"/>
            <a:ext cx="43434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26" name="Line 11"/>
          <p:cNvSpPr>
            <a:spLocks noChangeShapeType="1"/>
          </p:cNvSpPr>
          <p:nvPr/>
        </p:nvSpPr>
        <p:spPr bwMode="auto">
          <a:xfrm flipH="1">
            <a:off x="3124200" y="2590800"/>
            <a:ext cx="0" cy="28194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27" name="Text Box 12"/>
          <p:cNvSpPr txBox="1">
            <a:spLocks noChangeArrowheads="1"/>
          </p:cNvSpPr>
          <p:nvPr/>
        </p:nvSpPr>
        <p:spPr bwMode="auto">
          <a:xfrm>
            <a:off x="4191000" y="2590800"/>
            <a:ext cx="4572000" cy="1069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latin typeface="Chicago" pitchFamily="-86" charset="0"/>
              </a:rPr>
              <a:t>Cylindre =  C</a:t>
            </a:r>
            <a:r>
              <a:rPr lang="fr-FR" sz="1600" baseline="-25000">
                <a:latin typeface="Chicago" pitchFamily="-86" charset="0"/>
              </a:rPr>
              <a:t>1 </a:t>
            </a:r>
            <a:r>
              <a:rPr lang="fr-FR" sz="1600">
                <a:latin typeface="Chicago" pitchFamily="-86" charset="0"/>
              </a:rPr>
              <a:t>- C</a:t>
            </a:r>
            <a:r>
              <a:rPr lang="fr-FR" sz="1600" baseline="-25000">
                <a:latin typeface="Chicago" pitchFamily="-86" charset="0"/>
              </a:rPr>
              <a:t>2    </a:t>
            </a:r>
            <a:r>
              <a:rPr lang="fr-FR" sz="1600">
                <a:latin typeface="Chicago" pitchFamily="-86" charset="0"/>
              </a:rPr>
              <a:t>    si   C</a:t>
            </a:r>
            <a:r>
              <a:rPr lang="fr-FR" sz="1600" baseline="-25000">
                <a:latin typeface="Chicago" pitchFamily="-86" charset="0"/>
              </a:rPr>
              <a:t>1</a:t>
            </a:r>
            <a:r>
              <a:rPr lang="fr-FR" sz="1600">
                <a:latin typeface="Chicago" pitchFamily="-86" charset="0"/>
              </a:rPr>
              <a:t> &gt; C</a:t>
            </a:r>
            <a:r>
              <a:rPr lang="fr-FR" sz="1600" baseline="-25000">
                <a:latin typeface="Chicago" pitchFamily="-86" charset="0"/>
              </a:rPr>
              <a:t>2</a:t>
            </a:r>
            <a:endParaRPr lang="fr-FR" sz="1600">
              <a:latin typeface="Chicago" pitchFamily="-86" charset="0"/>
            </a:endParaRPr>
          </a:p>
          <a:p>
            <a:pPr>
              <a:spcBef>
                <a:spcPct val="50000"/>
              </a:spcBef>
            </a:pPr>
            <a:r>
              <a:rPr lang="fr-FR" sz="1600">
                <a:latin typeface="Chicago" pitchFamily="-86" charset="0"/>
              </a:rPr>
              <a:t>axe = celui de C</a:t>
            </a:r>
            <a:r>
              <a:rPr lang="fr-FR" sz="1600" baseline="-25000">
                <a:latin typeface="Chicago" pitchFamily="-86" charset="0"/>
              </a:rPr>
              <a:t>1</a:t>
            </a:r>
            <a:endParaRPr lang="fr-FR" sz="1600">
              <a:latin typeface="Chicago" pitchFamily="-86" charset="0"/>
            </a:endParaRPr>
          </a:p>
          <a:p>
            <a:pPr>
              <a:spcBef>
                <a:spcPct val="50000"/>
              </a:spcBef>
            </a:pPr>
            <a:r>
              <a:rPr lang="fr-FR" sz="1600">
                <a:latin typeface="Chicago" pitchFamily="-86" charset="0"/>
              </a:rPr>
              <a:t>Sphère = C</a:t>
            </a:r>
            <a:r>
              <a:rPr lang="fr-FR" sz="1600" baseline="-25000">
                <a:latin typeface="Chicago" pitchFamily="-86" charset="0"/>
              </a:rPr>
              <a:t>2</a:t>
            </a:r>
            <a:endParaRPr lang="fr-FR" sz="1600">
              <a:latin typeface="Chicago" pitchFamily="-86" charset="0"/>
            </a:endParaRPr>
          </a:p>
        </p:txBody>
      </p:sp>
      <p:sp>
        <p:nvSpPr>
          <p:cNvPr id="30728" name="Text Box 13"/>
          <p:cNvSpPr txBox="1">
            <a:spLocks noChangeArrowheads="1"/>
          </p:cNvSpPr>
          <p:nvPr/>
        </p:nvSpPr>
        <p:spPr bwMode="auto">
          <a:xfrm>
            <a:off x="5715000" y="4267200"/>
            <a:ext cx="1752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latin typeface="Chicago" pitchFamily="-86" charset="0"/>
              </a:rPr>
              <a:t>C</a:t>
            </a:r>
            <a:r>
              <a:rPr lang="fr-FR" baseline="-25000">
                <a:latin typeface="Chicago" pitchFamily="-86" charset="0"/>
              </a:rPr>
              <a:t>1</a:t>
            </a:r>
            <a:endParaRPr lang="fr-FR">
              <a:latin typeface="Times" charset="0"/>
            </a:endParaRPr>
          </a:p>
        </p:txBody>
      </p:sp>
      <p:sp>
        <p:nvSpPr>
          <p:cNvPr id="30729" name="Text Box 14"/>
          <p:cNvSpPr txBox="1">
            <a:spLocks noChangeArrowheads="1"/>
          </p:cNvSpPr>
          <p:nvPr/>
        </p:nvSpPr>
        <p:spPr bwMode="auto">
          <a:xfrm>
            <a:off x="3200400" y="2895600"/>
            <a:ext cx="1752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latin typeface="Chicago" pitchFamily="-86" charset="0"/>
              </a:rPr>
              <a:t>C</a:t>
            </a:r>
            <a:r>
              <a:rPr lang="fr-FR" baseline="-25000">
                <a:latin typeface="Chicago" pitchFamily="-86" charset="0"/>
              </a:rPr>
              <a:t>2</a:t>
            </a:r>
            <a:endParaRPr lang="fr-FR">
              <a:latin typeface="Times" charset="0"/>
            </a:endParaRPr>
          </a:p>
        </p:txBody>
      </p:sp>
      <p:sp>
        <p:nvSpPr>
          <p:cNvPr id="30730" name="Text Box 15"/>
          <p:cNvSpPr txBox="1">
            <a:spLocks noChangeArrowheads="1"/>
          </p:cNvSpPr>
          <p:nvPr/>
        </p:nvSpPr>
        <p:spPr bwMode="auto">
          <a:xfrm>
            <a:off x="3886200" y="4191000"/>
            <a:ext cx="1752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latin typeface="Chicago" pitchFamily="-86" charset="0"/>
              </a:rPr>
              <a:t>C</a:t>
            </a:r>
            <a:endParaRPr lang="fr-FR">
              <a:latin typeface="Times" charset="0"/>
            </a:endParaRPr>
          </a:p>
        </p:txBody>
      </p:sp>
      <p:sp>
        <p:nvSpPr>
          <p:cNvPr id="30731" name="Line 18"/>
          <p:cNvSpPr>
            <a:spLocks noChangeShapeType="1"/>
          </p:cNvSpPr>
          <p:nvPr/>
        </p:nvSpPr>
        <p:spPr bwMode="auto">
          <a:xfrm>
            <a:off x="3200400" y="4800600"/>
            <a:ext cx="9144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2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229600" cy="1143000"/>
          </a:xfrm>
        </p:spPr>
        <p:txBody>
          <a:bodyPr/>
          <a:lstStyle/>
          <a:p>
            <a:r>
              <a:rPr lang="fr-FR" sz="2400" b="1">
                <a:solidFill>
                  <a:srgbClr val="FFFF00"/>
                </a:solidFill>
                <a:latin typeface="Courier" charset="0"/>
              </a:rPr>
              <a:t>RESULTANTE DE DEUX CYLINDRES À AXE OBLIQUE</a:t>
            </a:r>
            <a:br>
              <a:rPr lang="fr-FR" sz="2400" b="1">
                <a:solidFill>
                  <a:srgbClr val="FFFF00"/>
                </a:solidFill>
                <a:latin typeface="Courier" charset="0"/>
              </a:rPr>
            </a:br>
            <a:r>
              <a:rPr lang="fr-FR" sz="2400" b="1">
                <a:solidFill>
                  <a:srgbClr val="FFFF00"/>
                </a:solidFill>
                <a:latin typeface="Courier" charset="0"/>
              </a:rPr>
              <a:t>Indicatrices de Dupin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8153400" cy="3124200"/>
          </a:xfrm>
        </p:spPr>
        <p:txBody>
          <a:bodyPr/>
          <a:lstStyle/>
          <a:p>
            <a:pPr>
              <a:buClr>
                <a:srgbClr val="66FF33"/>
              </a:buClr>
            </a:pPr>
            <a:r>
              <a:rPr lang="fr-FR" sz="2400">
                <a:latin typeface="Chicago" pitchFamily="-86" charset="0"/>
              </a:rPr>
              <a:t>La résultante de deux cylindres obliques :</a:t>
            </a:r>
          </a:p>
          <a:p>
            <a:pPr>
              <a:buClr>
                <a:srgbClr val="66FF33"/>
              </a:buClr>
            </a:pPr>
            <a:endParaRPr lang="fr-FR" sz="2400">
              <a:latin typeface="Chicago" pitchFamily="-86" charset="0"/>
            </a:endParaRPr>
          </a:p>
          <a:p>
            <a:pPr lvl="1">
              <a:buClr>
                <a:srgbClr val="66FF33"/>
              </a:buClr>
            </a:pPr>
            <a:r>
              <a:rPr lang="fr-FR" sz="2000">
                <a:latin typeface="Chicago" pitchFamily="-86" charset="0"/>
              </a:rPr>
              <a:t>C1 ,</a:t>
            </a:r>
            <a:r>
              <a:rPr lang="fr-FR" sz="2000" b="1">
                <a:latin typeface="Symbol" charset="2"/>
              </a:rPr>
              <a:t> a</a:t>
            </a:r>
            <a:r>
              <a:rPr lang="fr-FR" sz="2000" baseline="-25000">
                <a:latin typeface="Chicago" pitchFamily="-86" charset="0"/>
              </a:rPr>
              <a:t>1</a:t>
            </a:r>
            <a:endParaRPr lang="fr-FR" sz="2000">
              <a:latin typeface="Chicago" pitchFamily="-86" charset="0"/>
            </a:endParaRPr>
          </a:p>
          <a:p>
            <a:pPr lvl="1">
              <a:buClr>
                <a:srgbClr val="66FF33"/>
              </a:buClr>
            </a:pPr>
            <a:r>
              <a:rPr lang="fr-FR" sz="2000">
                <a:latin typeface="Chicago" pitchFamily="-86" charset="0"/>
              </a:rPr>
              <a:t>C2, </a:t>
            </a:r>
            <a:r>
              <a:rPr lang="fr-FR" sz="2000" b="1">
                <a:latin typeface="Symbol" charset="2"/>
              </a:rPr>
              <a:t>a</a:t>
            </a:r>
            <a:r>
              <a:rPr lang="fr-FR" sz="2000" baseline="-25000">
                <a:latin typeface="Chicago" pitchFamily="-86" charset="0"/>
              </a:rPr>
              <a:t>2</a:t>
            </a:r>
          </a:p>
          <a:p>
            <a:pPr lvl="1">
              <a:buClr>
                <a:srgbClr val="66FF33"/>
              </a:buClr>
            </a:pPr>
            <a:endParaRPr lang="fr-FR" sz="2000">
              <a:latin typeface="Chicago" pitchFamily="-86" charset="0"/>
            </a:endParaRPr>
          </a:p>
          <a:p>
            <a:pPr>
              <a:buClr>
                <a:srgbClr val="66FF33"/>
              </a:buClr>
            </a:pPr>
            <a:r>
              <a:rPr lang="fr-FR" sz="2400">
                <a:latin typeface="Chicago" pitchFamily="-86" charset="0"/>
              </a:rPr>
              <a:t>Est un sphérocylindre dont :</a:t>
            </a:r>
          </a:p>
          <a:p>
            <a:pPr>
              <a:buClr>
                <a:srgbClr val="66FF33"/>
              </a:buClr>
            </a:pPr>
            <a:endParaRPr lang="fr-FR" sz="2400">
              <a:latin typeface="Chicago" pitchFamily="-86" charset="0"/>
            </a:endParaRPr>
          </a:p>
          <a:p>
            <a:pPr lvl="1">
              <a:buClr>
                <a:srgbClr val="66FF33"/>
              </a:buClr>
            </a:pPr>
            <a:r>
              <a:rPr lang="fr-FR" sz="2000">
                <a:latin typeface="Chicago" pitchFamily="-86" charset="0"/>
              </a:rPr>
              <a:t>S = (C</a:t>
            </a:r>
            <a:r>
              <a:rPr lang="fr-FR" sz="2000" baseline="-25000">
                <a:latin typeface="Chicago" pitchFamily="-86" charset="0"/>
              </a:rPr>
              <a:t>1</a:t>
            </a:r>
            <a:r>
              <a:rPr lang="fr-FR" sz="2000">
                <a:latin typeface="Chicago" pitchFamily="-86" charset="0"/>
              </a:rPr>
              <a:t>+C</a:t>
            </a:r>
            <a:r>
              <a:rPr lang="fr-FR" sz="2000" baseline="-25000">
                <a:latin typeface="Chicago" pitchFamily="-86" charset="0"/>
              </a:rPr>
              <a:t>2</a:t>
            </a:r>
            <a:r>
              <a:rPr lang="fr-FR" sz="2000">
                <a:latin typeface="Chicago" pitchFamily="-86" charset="0"/>
              </a:rPr>
              <a:t>-C)/2</a:t>
            </a:r>
          </a:p>
          <a:p>
            <a:pPr lvl="1">
              <a:buClr>
                <a:srgbClr val="66FF33"/>
              </a:buClr>
            </a:pPr>
            <a:r>
              <a:rPr lang="fr-FR" sz="2000">
                <a:latin typeface="Chicago" pitchFamily="-86" charset="0"/>
              </a:rPr>
              <a:t>C = diagonale du parallélogramme C</a:t>
            </a:r>
            <a:r>
              <a:rPr lang="fr-FR" sz="2000" baseline="-25000">
                <a:latin typeface="Chicago" pitchFamily="-86" charset="0"/>
              </a:rPr>
              <a:t>1</a:t>
            </a:r>
            <a:r>
              <a:rPr lang="fr-FR" sz="2000">
                <a:latin typeface="Chicago" pitchFamily="-86" charset="0"/>
              </a:rPr>
              <a:t>,C</a:t>
            </a:r>
            <a:r>
              <a:rPr lang="fr-FR" sz="2000" baseline="-25000">
                <a:latin typeface="Chicago" pitchFamily="-86" charset="0"/>
              </a:rPr>
              <a:t>2</a:t>
            </a:r>
            <a:r>
              <a:rPr lang="fr-FR" sz="2000">
                <a:latin typeface="Chicago" pitchFamily="-86" charset="0"/>
              </a:rPr>
              <a:t>, 2</a:t>
            </a:r>
            <a:r>
              <a:rPr lang="fr-FR" sz="2000" b="1">
                <a:latin typeface="Symbol" charset="2"/>
              </a:rPr>
              <a:t>a</a:t>
            </a:r>
            <a:endParaRPr lang="fr-FR" sz="2000">
              <a:latin typeface="Chicago" pitchFamily="-8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rgbClr val="0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1143000"/>
          </a:xfrm>
        </p:spPr>
        <p:txBody>
          <a:bodyPr/>
          <a:lstStyle/>
          <a:p>
            <a:r>
              <a:rPr lang="fr-FR" sz="3200" b="1">
                <a:solidFill>
                  <a:srgbClr val="FFFF00"/>
                </a:solidFill>
                <a:latin typeface="Courier" charset="0"/>
              </a:rPr>
              <a:t>RESULTANTE DE DEUX CYLINDRES À AXE OBLIQUE</a:t>
            </a:r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 flipV="1">
            <a:off x="3124200" y="4267200"/>
            <a:ext cx="2438400" cy="6096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 flipV="1">
            <a:off x="3124200" y="3352800"/>
            <a:ext cx="1295400" cy="15240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 flipV="1">
            <a:off x="4419600" y="2743200"/>
            <a:ext cx="2133600" cy="609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 flipV="1">
            <a:off x="5562600" y="2819400"/>
            <a:ext cx="1066800" cy="14478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 flipV="1">
            <a:off x="3124200" y="2743200"/>
            <a:ext cx="3581400" cy="2133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2209800" y="4876800"/>
            <a:ext cx="43434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H="1">
            <a:off x="3124200" y="2590800"/>
            <a:ext cx="0" cy="28194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3810000" y="5029200"/>
            <a:ext cx="4572000" cy="11160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latin typeface="Chicago" pitchFamily="-86" charset="0"/>
              </a:rPr>
              <a:t>Cylindre = diagonale parallélogramme</a:t>
            </a:r>
          </a:p>
          <a:p>
            <a:pPr>
              <a:spcBef>
                <a:spcPct val="50000"/>
              </a:spcBef>
            </a:pPr>
            <a:r>
              <a:rPr lang="fr-FR" sz="1800" b="1">
                <a:latin typeface="Symbol" charset="2"/>
              </a:rPr>
              <a:t>a </a:t>
            </a:r>
            <a:r>
              <a:rPr lang="fr-FR" sz="1800" b="1">
                <a:latin typeface="Chicago" pitchFamily="-86" charset="0"/>
              </a:rPr>
              <a:t>= </a:t>
            </a:r>
            <a:r>
              <a:rPr lang="fr-FR" sz="1800" b="1">
                <a:latin typeface="Symbol" charset="2"/>
              </a:rPr>
              <a:t>a</a:t>
            </a:r>
            <a:r>
              <a:rPr lang="fr-FR" sz="1800" b="1" baseline="-25000">
                <a:latin typeface="Chicago" pitchFamily="-86" charset="0"/>
              </a:rPr>
              <a:t>2</a:t>
            </a:r>
            <a:r>
              <a:rPr lang="fr-FR" sz="1800" b="1">
                <a:latin typeface="Chicago" pitchFamily="-86" charset="0"/>
              </a:rPr>
              <a:t>-</a:t>
            </a:r>
            <a:r>
              <a:rPr lang="fr-FR" sz="1800" b="1">
                <a:latin typeface="Symbol" charset="2"/>
              </a:rPr>
              <a:t>a</a:t>
            </a:r>
            <a:r>
              <a:rPr lang="fr-FR" sz="1800" b="1" baseline="-25000">
                <a:latin typeface="Chicago" pitchFamily="-86" charset="0"/>
              </a:rPr>
              <a:t>1</a:t>
            </a:r>
            <a:endParaRPr lang="fr-FR" sz="1800" b="1">
              <a:latin typeface="Chicago" pitchFamily="-86" charset="0"/>
            </a:endParaRPr>
          </a:p>
          <a:p>
            <a:pPr>
              <a:spcBef>
                <a:spcPct val="50000"/>
              </a:spcBef>
            </a:pPr>
            <a:r>
              <a:rPr lang="fr-FR" sz="1600">
                <a:latin typeface="Chicago" pitchFamily="-86" charset="0"/>
              </a:rPr>
              <a:t>Sphère = (C</a:t>
            </a:r>
            <a:r>
              <a:rPr lang="fr-FR" sz="1600" baseline="-25000">
                <a:latin typeface="Chicago" pitchFamily="-86" charset="0"/>
              </a:rPr>
              <a:t>1</a:t>
            </a:r>
            <a:r>
              <a:rPr lang="fr-FR" sz="1600">
                <a:latin typeface="Chicago" pitchFamily="-86" charset="0"/>
              </a:rPr>
              <a:t>+C</a:t>
            </a:r>
            <a:r>
              <a:rPr lang="fr-FR" sz="1600" baseline="-25000">
                <a:latin typeface="Chicago" pitchFamily="-86" charset="0"/>
              </a:rPr>
              <a:t>2</a:t>
            </a:r>
            <a:r>
              <a:rPr lang="fr-FR" sz="1600">
                <a:latin typeface="Chicago" pitchFamily="-86" charset="0"/>
              </a:rPr>
              <a:t>-C)/2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6019800" y="4191000"/>
            <a:ext cx="1752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latin typeface="Chicago" pitchFamily="-86" charset="0"/>
              </a:rPr>
              <a:t>C</a:t>
            </a:r>
            <a:r>
              <a:rPr lang="fr-FR" baseline="-25000">
                <a:latin typeface="Chicago" pitchFamily="-86" charset="0"/>
              </a:rPr>
              <a:t>1 </a:t>
            </a:r>
            <a:r>
              <a:rPr lang="fr-FR">
                <a:latin typeface="Symbol" charset="2"/>
              </a:rPr>
              <a:t>a</a:t>
            </a:r>
            <a:r>
              <a:rPr lang="fr-FR" baseline="-25000">
                <a:latin typeface="Chicago" pitchFamily="-86" charset="0"/>
              </a:rPr>
              <a:t>1</a:t>
            </a:r>
            <a:endParaRPr lang="fr-FR">
              <a:latin typeface="Times" charset="0"/>
            </a:endParaRP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3886200" y="2667000"/>
            <a:ext cx="1752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latin typeface="Chicago" pitchFamily="-86" charset="0"/>
              </a:rPr>
              <a:t>C</a:t>
            </a:r>
            <a:r>
              <a:rPr lang="fr-FR" baseline="-25000">
                <a:latin typeface="Chicago" pitchFamily="-86" charset="0"/>
              </a:rPr>
              <a:t>2 </a:t>
            </a:r>
            <a:r>
              <a:rPr lang="fr-FR">
                <a:latin typeface="Symbol" charset="2"/>
              </a:rPr>
              <a:t>a</a:t>
            </a:r>
            <a:r>
              <a:rPr lang="fr-FR" baseline="-25000">
                <a:latin typeface="Chicago" pitchFamily="-86" charset="0"/>
              </a:rPr>
              <a:t>2</a:t>
            </a:r>
            <a:endParaRPr lang="fr-FR">
              <a:latin typeface="Times" charset="0"/>
            </a:endParaRP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6781800" y="2362200"/>
            <a:ext cx="1752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latin typeface="Chicago" pitchFamily="-86" charset="0"/>
              </a:rPr>
              <a:t>C</a:t>
            </a:r>
            <a:endParaRPr lang="fr-FR">
              <a:latin typeface="Times" charset="0"/>
            </a:endParaRPr>
          </a:p>
        </p:txBody>
      </p:sp>
      <p:sp>
        <p:nvSpPr>
          <p:cNvPr id="32782" name="AutoShape 14"/>
          <p:cNvSpPr>
            <a:spLocks noChangeArrowheads="1"/>
          </p:cNvSpPr>
          <p:nvPr/>
        </p:nvSpPr>
        <p:spPr bwMode="auto">
          <a:xfrm rot="3031327">
            <a:off x="4000500" y="3619500"/>
            <a:ext cx="914400" cy="838200"/>
          </a:xfrm>
          <a:custGeom>
            <a:avLst/>
            <a:gdLst>
              <a:gd name="T0" fmla="*/ 18716794 w 21600"/>
              <a:gd name="T1" fmla="*/ 7528 h 21600"/>
              <a:gd name="T2" fmla="*/ -1778 w 21600"/>
              <a:gd name="T3" fmla="*/ 16261895 h 21600"/>
              <a:gd name="T4" fmla="*/ 18716794 w 21600"/>
              <a:gd name="T5" fmla="*/ 7528 h 21600"/>
              <a:gd name="T6" fmla="*/ 43494537 w 21600"/>
              <a:gd name="T7" fmla="*/ 14926208 h 21600"/>
              <a:gd name="T8" fmla="*/ 38983793 w 21600"/>
              <a:gd name="T9" fmla="*/ 19251048 h 21600"/>
              <a:gd name="T10" fmla="*/ 33838642 w 21600"/>
              <a:gd name="T11" fmla="*/ 1546079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1576" y="10090"/>
                </a:moveTo>
                <a:cubicBezTo>
                  <a:pt x="21202" y="4413"/>
                  <a:pt x="16489" y="-1"/>
                  <a:pt x="10800" y="-1"/>
                </a:cubicBezTo>
                <a:cubicBezTo>
                  <a:pt x="4835" y="0"/>
                  <a:pt x="0" y="4835"/>
                  <a:pt x="0" y="10800"/>
                </a:cubicBezTo>
                <a:lnTo>
                  <a:pt x="-1" y="10799"/>
                </a:lnTo>
                <a:cubicBezTo>
                  <a:pt x="0" y="4835"/>
                  <a:pt x="4835" y="0"/>
                  <a:pt x="10800" y="0"/>
                </a:cubicBezTo>
                <a:cubicBezTo>
                  <a:pt x="16489" y="-1"/>
                  <a:pt x="21202" y="4413"/>
                  <a:pt x="21576" y="10090"/>
                </a:cubicBezTo>
                <a:lnTo>
                  <a:pt x="24270" y="9912"/>
                </a:lnTo>
                <a:lnTo>
                  <a:pt x="21753" y="12784"/>
                </a:lnTo>
                <a:lnTo>
                  <a:pt x="18882" y="10267"/>
                </a:lnTo>
                <a:lnTo>
                  <a:pt x="21576" y="10090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5029200" y="3733800"/>
            <a:ext cx="12192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>
                <a:latin typeface="Times" charset="0"/>
              </a:rPr>
              <a:t>2</a:t>
            </a:r>
            <a:r>
              <a:rPr lang="fr-FR" sz="2000">
                <a:latin typeface="Symbol" charset="2"/>
              </a:rPr>
              <a:t>a</a:t>
            </a:r>
            <a:endParaRPr lang="fr-FR" sz="20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381000"/>
            <a:ext cx="8578850" cy="1143000"/>
          </a:xfrm>
        </p:spPr>
        <p:txBody>
          <a:bodyPr/>
          <a:lstStyle/>
          <a:p>
            <a:r>
              <a:rPr lang="fr-FR" b="1">
                <a:solidFill>
                  <a:srgbClr val="0D0D0D"/>
                </a:solidFill>
              </a:rPr>
              <a:t>Astigmatisme - définition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915400" cy="2819400"/>
          </a:xfrm>
        </p:spPr>
        <p:txBody>
          <a:bodyPr/>
          <a:lstStyle/>
          <a:p>
            <a:pPr>
              <a:lnSpc>
                <a:spcPct val="130000"/>
              </a:lnSpc>
              <a:buClr>
                <a:srgbClr val="66FF33"/>
              </a:buClr>
              <a:buSzPct val="90000"/>
              <a:buFont typeface="Wingdings" charset="2"/>
              <a:buChar char="t"/>
            </a:pPr>
            <a:r>
              <a:rPr lang="fr-FR" sz="2800" b="1">
                <a:solidFill>
                  <a:srgbClr val="0D0D0D"/>
                </a:solidFill>
                <a:latin typeface="Arial" charset="0"/>
              </a:rPr>
              <a:t>Stigmatisme (</a:t>
            </a:r>
            <a:r>
              <a:rPr lang="fr-FR" sz="2800" b="1">
                <a:solidFill>
                  <a:srgbClr val="0D0D0D"/>
                </a:solidFill>
                <a:latin typeface="Symbol" charset="2"/>
              </a:rPr>
              <a:t>stigma</a:t>
            </a:r>
            <a:r>
              <a:rPr lang="fr-FR" sz="2800" b="1">
                <a:solidFill>
                  <a:srgbClr val="0D0D0D"/>
                </a:solidFill>
                <a:latin typeface="Arial" charset="0"/>
              </a:rPr>
              <a:t> = point) : un dioptre est stigmate si un point objet donne un point image</a:t>
            </a:r>
          </a:p>
          <a:p>
            <a:pPr>
              <a:lnSpc>
                <a:spcPct val="130000"/>
              </a:lnSpc>
              <a:buClr>
                <a:srgbClr val="66FF33"/>
              </a:buClr>
              <a:buSzPct val="90000"/>
              <a:buFont typeface="Wingdings" charset="2"/>
              <a:buChar char="t"/>
            </a:pPr>
            <a:r>
              <a:rPr lang="fr-FR" sz="2800" b="1">
                <a:solidFill>
                  <a:srgbClr val="0D0D0D"/>
                </a:solidFill>
                <a:latin typeface="Arial" charset="0"/>
              </a:rPr>
              <a:t>Conditions de GAUSS</a:t>
            </a:r>
          </a:p>
          <a:p>
            <a:pPr>
              <a:lnSpc>
                <a:spcPct val="130000"/>
              </a:lnSpc>
              <a:buClr>
                <a:srgbClr val="66FF33"/>
              </a:buClr>
              <a:buSzPct val="90000"/>
              <a:buFont typeface="Wingdings" charset="2"/>
              <a:buChar char="t"/>
            </a:pPr>
            <a:endParaRPr lang="fr-FR" sz="2800" b="1">
              <a:solidFill>
                <a:srgbClr val="0D0D0D"/>
              </a:solidFill>
              <a:latin typeface="Arial" charset="0"/>
            </a:endParaRPr>
          </a:p>
          <a:p>
            <a:pPr>
              <a:lnSpc>
                <a:spcPct val="130000"/>
              </a:lnSpc>
              <a:buClr>
                <a:srgbClr val="66FF33"/>
              </a:buClr>
              <a:buSzPct val="90000"/>
              <a:buFont typeface="Wingdings" charset="2"/>
              <a:buChar char="t"/>
            </a:pPr>
            <a:r>
              <a:rPr lang="fr-FR" sz="2800" b="1">
                <a:solidFill>
                  <a:srgbClr val="0D0D0D"/>
                </a:solidFill>
                <a:latin typeface="Arial" charset="0"/>
              </a:rPr>
              <a:t>Astigmatisme : un point objet donne deux  focales ou caustiques, zone de concentration des rayons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762000"/>
          </a:xfrm>
        </p:spPr>
        <p:txBody>
          <a:bodyPr/>
          <a:lstStyle/>
          <a:p>
            <a:r>
              <a:rPr lang="fr-FR" sz="2000" b="1">
                <a:solidFill>
                  <a:schemeClr val="tx1"/>
                </a:solidFill>
              </a:rPr>
              <a:t>Combinaison de deux cylindres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9144000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fr-FR" sz="2000" b="1">
                <a:latin typeface="Times" charset="0"/>
              </a:rPr>
              <a:t>La notation des astigmatismes comprend une donnée sphérique et cylindrique </a:t>
            </a:r>
          </a:p>
          <a:p>
            <a:pPr algn="just">
              <a:lnSpc>
                <a:spcPct val="90000"/>
              </a:lnSpc>
            </a:pPr>
            <a:r>
              <a:rPr lang="fr-FR" sz="2000" b="1">
                <a:latin typeface="Times" charset="0"/>
              </a:rPr>
              <a:t>caractérisée par son axe ete sa puissance :</a:t>
            </a:r>
          </a:p>
          <a:p>
            <a:pPr algn="just">
              <a:lnSpc>
                <a:spcPct val="90000"/>
              </a:lnSpc>
            </a:pPr>
            <a:r>
              <a:rPr lang="fr-FR" sz="2000" b="1">
                <a:latin typeface="Times" charset="0"/>
              </a:rPr>
              <a:t>par Exemple : amétropie A = S (+ C à X°) où Sphère et Cylindre </a:t>
            </a:r>
          </a:p>
          <a:p>
            <a:pPr algn="just">
              <a:lnSpc>
                <a:spcPct val="90000"/>
              </a:lnSpc>
            </a:pPr>
            <a:r>
              <a:rPr lang="fr-FR" sz="2000" b="1">
                <a:latin typeface="Times" charset="0"/>
              </a:rPr>
              <a:t>sont en dioptries positives ou négatives ; </a:t>
            </a:r>
          </a:p>
          <a:p>
            <a:pPr algn="just">
              <a:lnSpc>
                <a:spcPct val="90000"/>
              </a:lnSpc>
            </a:pPr>
            <a:r>
              <a:rPr lang="fr-FR" sz="2000" b="1">
                <a:latin typeface="Times" charset="0"/>
              </a:rPr>
              <a:t>la formule peut s’inverser et devient : A =  S + C (- C à X°+ 9O°) </a:t>
            </a:r>
          </a:p>
          <a:p>
            <a:pPr algn="just">
              <a:lnSpc>
                <a:spcPct val="90000"/>
              </a:lnSpc>
            </a:pPr>
            <a:r>
              <a:rPr lang="fr-FR" sz="2000" b="1">
                <a:latin typeface="Times" charset="0"/>
              </a:rPr>
              <a:t>en contraxe avec changement de signe du cylindre ; </a:t>
            </a:r>
          </a:p>
          <a:p>
            <a:pPr algn="just">
              <a:lnSpc>
                <a:spcPct val="90000"/>
              </a:lnSpc>
            </a:pPr>
            <a:r>
              <a:rPr lang="fr-FR" sz="2000" b="1">
                <a:latin typeface="Times" charset="0"/>
              </a:rPr>
              <a:t>par exemple : + 3 (+1 à 3O°) = + 4 ( - 1 à 120°).</a:t>
            </a:r>
          </a:p>
          <a:p>
            <a:pPr algn="just">
              <a:lnSpc>
                <a:spcPct val="90000"/>
              </a:lnSpc>
            </a:pPr>
            <a:endParaRPr lang="fr-FR" sz="2000" b="1">
              <a:latin typeface="Times" charset="0"/>
            </a:endParaRPr>
          </a:p>
          <a:p>
            <a:pPr algn="just">
              <a:lnSpc>
                <a:spcPct val="90000"/>
              </a:lnSpc>
            </a:pPr>
            <a:r>
              <a:rPr lang="fr-FR" sz="2000" b="1">
                <a:latin typeface="Times" charset="0"/>
              </a:rPr>
              <a:t>L’addition des cylindres est algébrique et simple en cas d’axes perpendiculaires ; </a:t>
            </a:r>
          </a:p>
          <a:p>
            <a:pPr algn="just">
              <a:lnSpc>
                <a:spcPct val="90000"/>
              </a:lnSpc>
            </a:pPr>
            <a:endParaRPr lang="fr-FR" sz="2000" b="1">
              <a:latin typeface="Times" charset="0"/>
            </a:endParaRPr>
          </a:p>
          <a:p>
            <a:pPr algn="just">
              <a:lnSpc>
                <a:spcPct val="90000"/>
              </a:lnSpc>
            </a:pPr>
            <a:r>
              <a:rPr lang="fr-FR" sz="2000" b="1">
                <a:latin typeface="Times" charset="0"/>
              </a:rPr>
              <a:t>En cas d’axes obliques elle suit la règle du parallélogramme </a:t>
            </a:r>
          </a:p>
          <a:p>
            <a:pPr algn="just">
              <a:lnSpc>
                <a:spcPct val="90000"/>
              </a:lnSpc>
            </a:pPr>
            <a:r>
              <a:rPr lang="fr-FR" sz="2000" b="1">
                <a:latin typeface="Times" charset="0"/>
              </a:rPr>
              <a:t>dont les cotés sont représentés par chaque cylindre, </a:t>
            </a:r>
          </a:p>
          <a:p>
            <a:pPr algn="just">
              <a:lnSpc>
                <a:spcPct val="90000"/>
              </a:lnSpc>
            </a:pPr>
            <a:r>
              <a:rPr lang="fr-FR" sz="2000" b="1">
                <a:latin typeface="Times" charset="0"/>
              </a:rPr>
              <a:t>la diagonale étant le cylindre résultant, </a:t>
            </a:r>
          </a:p>
          <a:p>
            <a:pPr algn="just">
              <a:lnSpc>
                <a:spcPct val="90000"/>
              </a:lnSpc>
            </a:pPr>
            <a:r>
              <a:rPr lang="fr-FR" sz="2000" b="1">
                <a:latin typeface="Times" charset="0"/>
              </a:rPr>
              <a:t>l’angle au sommet étant égal au double de celui des deux cylindres.</a:t>
            </a:r>
          </a:p>
          <a:p>
            <a:pPr lvl="2">
              <a:lnSpc>
                <a:spcPct val="90000"/>
              </a:lnSpc>
            </a:pPr>
            <a:endParaRPr lang="fr-FR" sz="2000" b="1">
              <a:ea typeface="ＭＳ Ｐゴシック" charset="-128"/>
            </a:endParaRPr>
          </a:p>
          <a:p>
            <a:pPr lvl="2">
              <a:lnSpc>
                <a:spcPct val="90000"/>
              </a:lnSpc>
            </a:pPr>
            <a:endParaRPr lang="fr-FR" sz="2000" b="1">
              <a:ea typeface="ＭＳ Ｐゴシック" charset="-128"/>
            </a:endParaRPr>
          </a:p>
          <a:p>
            <a:pPr lvl="2">
              <a:lnSpc>
                <a:spcPct val="90000"/>
              </a:lnSpc>
            </a:pPr>
            <a:endParaRPr lang="fr-FR" sz="2000" b="1">
              <a:ea typeface="ＭＳ Ｐゴシック" charset="-128"/>
            </a:endParaRPr>
          </a:p>
          <a:p>
            <a:pPr lvl="3">
              <a:lnSpc>
                <a:spcPct val="90000"/>
              </a:lnSpc>
            </a:pPr>
            <a:endParaRPr lang="fr-FR" b="1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/>
              <a:t>Equivalent sphérocylindrique </a:t>
            </a:r>
            <a:br>
              <a:rPr lang="fr-FR" sz="2400" b="1"/>
            </a:br>
            <a:r>
              <a:rPr lang="fr-FR" sz="2400" b="1"/>
              <a:t>de la rotation d’un cylindre pur :</a:t>
            </a:r>
            <a:br>
              <a:rPr lang="fr-FR" sz="2400" b="1"/>
            </a:br>
            <a:endParaRPr lang="fr-FR" sz="2400" b="1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8458200" cy="4114800"/>
          </a:xfrm>
        </p:spPr>
        <p:txBody>
          <a:bodyPr/>
          <a:lstStyle/>
          <a:p>
            <a:pPr lvl="2"/>
            <a:r>
              <a:rPr lang="fr-FR" sz="2000" b="1">
                <a:latin typeface="Arial Rounded MT Bold" charset="0"/>
                <a:ea typeface="Arial Rounded MT Bold" charset="0"/>
                <a:cs typeface="Arial Rounded MT Bold" charset="0"/>
              </a:rPr>
              <a:t>Découle du calcul précédent et deux cas de figures sont possibles (schémas 12-3 et 12-4) :</a:t>
            </a:r>
          </a:p>
          <a:p>
            <a:pPr lvl="2"/>
            <a:r>
              <a:rPr lang="fr-FR" sz="2000" b="1">
                <a:latin typeface="Arial Rounded MT Bold" charset="0"/>
                <a:ea typeface="Arial Rounded MT Bold" charset="0"/>
                <a:cs typeface="Arial Rounded MT Bold" charset="0"/>
              </a:rPr>
              <a:t>- Effet à 9O° d’un cylindre de + 4 D placé à 8O° : une inclinaison d’un angle de 10° donne un astigmatisme subjectif de 3,5 D à 90° et une sphère induite de O,5 D.</a:t>
            </a:r>
          </a:p>
          <a:p>
            <a:pPr lvl="2"/>
            <a:r>
              <a:rPr lang="fr-FR" sz="2000" b="1">
                <a:latin typeface="Arial Rounded MT Bold" charset="0"/>
                <a:ea typeface="Arial Rounded MT Bold" charset="0"/>
                <a:cs typeface="Arial Rounded MT Bold" charset="0"/>
              </a:rPr>
              <a:t>- Maintien de la puissance à 9O° d’un cylindre de +4 D incliné à 8O° ; pour maintenir un effet cylindrique de +4 D à 9O°, il faudrait placer un cylindre de + 4,5O D à 8O°, donnant une sphère induite d’une dioptrie à compenser par une addition de – 1 sphérique.</a:t>
            </a:r>
          </a:p>
          <a:p>
            <a:endParaRPr lang="fr-FR" sz="2000" b="1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endParaRPr lang="fr-FR" sz="2000" b="1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676400"/>
            <a:ext cx="7772400" cy="1143000"/>
          </a:xfrm>
        </p:spPr>
        <p:txBody>
          <a:bodyPr/>
          <a:lstStyle/>
          <a:p>
            <a:r>
              <a:rPr lang="fr-FR"/>
              <a:t/>
            </a:r>
            <a:br>
              <a:rPr lang="fr-FR"/>
            </a:br>
            <a:r>
              <a:rPr lang="fr-FR" sz="2800" b="1"/>
              <a:t>Combinaison de deux cylindres perpendiculaires</a:t>
            </a:r>
            <a:r>
              <a:rPr lang="fr-FR" sz="2800"/>
              <a:t/>
            </a:r>
            <a:br>
              <a:rPr lang="fr-FR" sz="2800"/>
            </a:br>
            <a:r>
              <a:rPr lang="fr-FR" sz="2800"/>
              <a:t/>
            </a:r>
            <a:br>
              <a:rPr lang="fr-FR" sz="2800"/>
            </a:br>
            <a:endParaRPr lang="fr-FR"/>
          </a:p>
        </p:txBody>
      </p:sp>
      <p:sp>
        <p:nvSpPr>
          <p:cNvPr id="358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3429000"/>
            <a:ext cx="9448800" cy="2362200"/>
          </a:xfrm>
        </p:spPr>
        <p:txBody>
          <a:bodyPr/>
          <a:lstStyle/>
          <a:p>
            <a:pPr lvl="2">
              <a:buFontTx/>
              <a:buNone/>
            </a:pPr>
            <a:r>
              <a:rPr lang="fr-FR">
                <a:ea typeface="ＭＳ Ｐゴシック" charset="-128"/>
              </a:rPr>
              <a:t>C</a:t>
            </a:r>
            <a:r>
              <a:rPr lang="fr-FR" baseline="-25000">
                <a:ea typeface="ＭＳ Ｐゴシック" charset="-128"/>
              </a:rPr>
              <a:t>x</a:t>
            </a:r>
            <a:r>
              <a:rPr lang="fr-FR">
                <a:ea typeface="ＭＳ Ｐゴシック" charset="-128"/>
              </a:rPr>
              <a:t> + C</a:t>
            </a:r>
            <a:r>
              <a:rPr lang="fr-FR" baseline="-25000">
                <a:ea typeface="ＭＳ Ｐゴシック" charset="-128"/>
              </a:rPr>
              <a:t>y</a:t>
            </a:r>
            <a:r>
              <a:rPr lang="fr-FR">
                <a:ea typeface="ＭＳ Ｐゴシック" charset="-128"/>
              </a:rPr>
              <a:t>  =  indic C</a:t>
            </a:r>
            <a:r>
              <a:rPr lang="fr-FR" baseline="-25000">
                <a:ea typeface="ＭＳ Ｐゴシック" charset="-128"/>
              </a:rPr>
              <a:t>x </a:t>
            </a:r>
            <a:r>
              <a:rPr lang="fr-FR">
                <a:ea typeface="ＭＳ Ｐゴシック" charset="-128"/>
              </a:rPr>
              <a:t>+ (indic de C</a:t>
            </a:r>
            <a:r>
              <a:rPr lang="fr-FR" baseline="-25000">
                <a:ea typeface="ＭＳ Ｐゴシック" charset="-128"/>
              </a:rPr>
              <a:t>x</a:t>
            </a:r>
            <a:r>
              <a:rPr lang="fr-FR">
                <a:ea typeface="ＭＳ Ｐゴシック" charset="-128"/>
              </a:rPr>
              <a:t> - indic C</a:t>
            </a:r>
            <a:r>
              <a:rPr lang="fr-FR" baseline="-25000">
                <a:ea typeface="ＭＳ Ｐゴシック" charset="-128"/>
              </a:rPr>
              <a:t>x</a:t>
            </a:r>
            <a:r>
              <a:rPr lang="fr-FR">
                <a:ea typeface="ＭＳ Ｐゴシック" charset="-128"/>
              </a:rPr>
              <a:t>) + indic C</a:t>
            </a:r>
            <a:r>
              <a:rPr lang="fr-FR" baseline="-25000">
                <a:ea typeface="ＭＳ Ｐゴシック" charset="-128"/>
              </a:rPr>
              <a:t>y </a:t>
            </a:r>
          </a:p>
          <a:p>
            <a:pPr lvl="2"/>
            <a:endParaRPr lang="fr-FR">
              <a:ea typeface="ＭＳ Ｐゴシック" charset="-128"/>
            </a:endParaRPr>
          </a:p>
          <a:p>
            <a:pPr lvl="2">
              <a:buFontTx/>
              <a:buNone/>
            </a:pPr>
            <a:r>
              <a:rPr lang="fr-FR">
                <a:ea typeface="ＭＳ Ｐゴシック" charset="-128"/>
              </a:rPr>
              <a:t>               =  indic sphère C</a:t>
            </a:r>
            <a:r>
              <a:rPr lang="fr-FR" baseline="-25000">
                <a:ea typeface="ＭＳ Ｐゴシック" charset="-128"/>
              </a:rPr>
              <a:t>x</a:t>
            </a:r>
            <a:r>
              <a:rPr lang="fr-FR">
                <a:ea typeface="ＭＳ Ｐゴシック" charset="-128"/>
              </a:rPr>
              <a:t> (deux rayons </a:t>
            </a:r>
            <a:r>
              <a:rPr lang="fr-FR">
                <a:ea typeface="ＭＳ Ｐゴシック" charset="-128"/>
                <a:sym typeface="Symbol" charset="2"/>
              </a:rPr>
              <a:t></a:t>
            </a:r>
            <a:r>
              <a:rPr lang="fr-FR">
                <a:ea typeface="ＭＳ Ｐゴシック" charset="-128"/>
              </a:rPr>
              <a:t> égaux)</a:t>
            </a:r>
          </a:p>
          <a:p>
            <a:pPr lvl="2">
              <a:buFontTx/>
              <a:buNone/>
            </a:pPr>
            <a:r>
              <a:rPr lang="fr-FR">
                <a:ea typeface="ＭＳ Ｐゴシック" charset="-128"/>
              </a:rPr>
              <a:t>                            + indic cylindre  C</a:t>
            </a:r>
            <a:r>
              <a:rPr lang="fr-FR" baseline="-25000">
                <a:ea typeface="ＭＳ Ｐゴシック" charset="-128"/>
              </a:rPr>
              <a:t>y</a:t>
            </a:r>
            <a:r>
              <a:rPr lang="fr-FR">
                <a:ea typeface="ＭＳ Ｐゴシック" charset="-128"/>
              </a:rPr>
              <a:t>- C</a:t>
            </a:r>
            <a:r>
              <a:rPr lang="fr-FR" baseline="-25000">
                <a:ea typeface="ＭＳ Ｐゴシック" charset="-128"/>
              </a:rPr>
              <a:t>x</a:t>
            </a:r>
            <a:endParaRPr lang="fr-FR">
              <a:ea typeface="ＭＳ Ｐゴシック" charset="-128"/>
            </a:endParaRPr>
          </a:p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r>
              <a:rPr lang="fr-FR" sz="2800"/>
              <a:t>Deux cylindres obliques</a:t>
            </a: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-152400" y="1295400"/>
            <a:ext cx="7772400" cy="4114800"/>
          </a:xfrm>
        </p:spPr>
        <p:txBody>
          <a:bodyPr/>
          <a:lstStyle/>
          <a:p>
            <a:pPr lvl="2">
              <a:lnSpc>
                <a:spcPct val="90000"/>
              </a:lnSpc>
              <a:buFontTx/>
              <a:buNone/>
            </a:pPr>
            <a:r>
              <a:rPr lang="fr-FR" sz="1400">
                <a:ea typeface="ＭＳ Ｐゴシック" charset="-128"/>
              </a:rPr>
              <a:t>Changement d’axes de coordonnées après rotation f : M (0,x,y) </a:t>
            </a:r>
            <a:r>
              <a:rPr lang="fr-FR" sz="1400">
                <a:ea typeface="ＭＳ Ｐゴシック" charset="-128"/>
                <a:sym typeface="Symbol" charset="2"/>
              </a:rPr>
              <a:t></a:t>
            </a:r>
            <a:r>
              <a:rPr lang="fr-FR" sz="1400">
                <a:ea typeface="ＭＳ Ｐゴシック" charset="-128"/>
              </a:rPr>
              <a:t> M (0,X,Y,) de coordonnées :</a:t>
            </a:r>
          </a:p>
          <a:p>
            <a:pPr lvl="2">
              <a:lnSpc>
                <a:spcPct val="90000"/>
              </a:lnSpc>
            </a:pPr>
            <a:r>
              <a:rPr lang="fr-FR" sz="1400">
                <a:ea typeface="ＭＳ Ｐゴシック" charset="-128"/>
              </a:rPr>
              <a:t>X = x.cos + y.sin et Y = - x.sin + y.cos</a:t>
            </a:r>
          </a:p>
          <a:p>
            <a:pPr lvl="2">
              <a:lnSpc>
                <a:spcPct val="90000"/>
              </a:lnSpc>
            </a:pPr>
            <a:r>
              <a:rPr lang="fr-FR" sz="1400">
                <a:ea typeface="ＭＳ Ｐゴシック" charset="-128"/>
              </a:rPr>
              <a:t>Indicatrices des cylindres C</a:t>
            </a:r>
            <a:r>
              <a:rPr lang="fr-FR" sz="1400" baseline="-25000">
                <a:ea typeface="ＭＳ Ｐゴシック" charset="-128"/>
              </a:rPr>
              <a:t>1</a:t>
            </a:r>
            <a:r>
              <a:rPr lang="fr-FR" sz="1400">
                <a:ea typeface="ＭＳ Ｐゴシック" charset="-128"/>
              </a:rPr>
              <a:t> d’axe x et C</a:t>
            </a:r>
            <a:r>
              <a:rPr lang="fr-FR" sz="1400" baseline="-25000">
                <a:ea typeface="ＭＳ Ｐゴシック" charset="-128"/>
              </a:rPr>
              <a:t>2</a:t>
            </a:r>
            <a:r>
              <a:rPr lang="fr-FR" sz="1400">
                <a:ea typeface="ＭＳ Ｐゴシック" charset="-128"/>
              </a:rPr>
              <a:t> d’axe w (≠y) avec xOw = </a:t>
            </a:r>
            <a:r>
              <a:rPr lang="fr-FR" sz="1400">
                <a:latin typeface="Times" charset="0"/>
                <a:ea typeface="ＭＳ Ｐゴシック" charset="-128"/>
              </a:rPr>
              <a:t>(angle des deux cylindres)</a:t>
            </a:r>
            <a:r>
              <a:rPr lang="fr-FR" sz="1400">
                <a:ea typeface="ＭＳ Ｐゴシック" charset="-128"/>
              </a:rPr>
              <a:t>dont la résultante est :</a:t>
            </a:r>
          </a:p>
          <a:p>
            <a:pPr lvl="2">
              <a:lnSpc>
                <a:spcPct val="90000"/>
              </a:lnSpc>
            </a:pPr>
            <a:r>
              <a:rPr lang="fr-FR" sz="1400">
                <a:ea typeface="ＭＳ Ｐゴシック" charset="-128"/>
              </a:rPr>
              <a:t>C</a:t>
            </a:r>
            <a:r>
              <a:rPr lang="fr-FR" sz="1400" baseline="-25000">
                <a:ea typeface="ＭＳ Ｐゴシック" charset="-128"/>
              </a:rPr>
              <a:t>u </a:t>
            </a:r>
            <a:r>
              <a:rPr lang="fr-FR" sz="1400">
                <a:ea typeface="ＭＳ Ｐゴシック" charset="-128"/>
              </a:rPr>
              <a:t>sur l’axe u et C</a:t>
            </a:r>
            <a:r>
              <a:rPr lang="fr-FR" sz="1400" baseline="-25000">
                <a:ea typeface="ＭＳ Ｐゴシック" charset="-128"/>
              </a:rPr>
              <a:t>v</a:t>
            </a:r>
            <a:r>
              <a:rPr lang="fr-FR" sz="1400">
                <a:ea typeface="ＭＳ Ｐゴシック" charset="-128"/>
              </a:rPr>
              <a:t> sur l’axe v </a:t>
            </a:r>
            <a:r>
              <a:rPr lang="fr-FR" sz="1400">
                <a:ea typeface="ＭＳ Ｐゴシック" charset="-128"/>
                <a:sym typeface="Symbol" charset="2"/>
              </a:rPr>
              <a:t></a:t>
            </a:r>
            <a:r>
              <a:rPr lang="fr-FR" sz="1400">
                <a:ea typeface="ＭＳ Ｐゴシック" charset="-128"/>
              </a:rPr>
              <a:t> à u, avec l’angle 0x,0u = </a:t>
            </a:r>
          </a:p>
          <a:p>
            <a:pPr lvl="2">
              <a:lnSpc>
                <a:spcPct val="90000"/>
              </a:lnSpc>
            </a:pPr>
            <a:r>
              <a:rPr lang="fr-FR" sz="1400">
                <a:ea typeface="ＭＳ Ｐゴシック" charset="-128"/>
              </a:rPr>
              <a:t>Indicatrices : C</a:t>
            </a:r>
            <a:r>
              <a:rPr lang="fr-FR" sz="1400" baseline="-25000">
                <a:ea typeface="ＭＳ Ｐゴシック" charset="-128"/>
              </a:rPr>
              <a:t>1</a:t>
            </a:r>
            <a:r>
              <a:rPr lang="fr-FR" sz="1400">
                <a:ea typeface="ＭＳ Ｐゴシック" charset="-128"/>
              </a:rPr>
              <a:t>x</a:t>
            </a:r>
            <a:r>
              <a:rPr lang="fr-FR" sz="1400" baseline="30000">
                <a:ea typeface="ＭＳ Ｐゴシック" charset="-128"/>
              </a:rPr>
              <a:t>2</a:t>
            </a:r>
            <a:r>
              <a:rPr lang="fr-FR" sz="1400">
                <a:ea typeface="ＭＳ Ｐゴシック" charset="-128"/>
              </a:rPr>
              <a:t> + C</a:t>
            </a:r>
            <a:r>
              <a:rPr lang="fr-FR" sz="1400" baseline="-25000">
                <a:ea typeface="ＭＳ Ｐゴシック" charset="-128"/>
              </a:rPr>
              <a:t>2</a:t>
            </a:r>
            <a:r>
              <a:rPr lang="fr-FR" sz="1400">
                <a:ea typeface="ＭＳ Ｐゴシック" charset="-128"/>
              </a:rPr>
              <a:t>y</a:t>
            </a:r>
            <a:r>
              <a:rPr lang="fr-FR" sz="1400" baseline="30000">
                <a:ea typeface="ＭＳ Ｐゴシック" charset="-128"/>
              </a:rPr>
              <a:t>2 </a:t>
            </a:r>
            <a:r>
              <a:rPr lang="fr-FR" sz="1400">
                <a:ea typeface="ＭＳ Ｐゴシック" charset="-128"/>
              </a:rPr>
              <a:t> (dans le repère x0y)</a:t>
            </a:r>
            <a:r>
              <a:rPr lang="fr-FR" sz="1400" baseline="30000">
                <a:ea typeface="ＭＳ Ｐゴシック" charset="-128"/>
              </a:rPr>
              <a:t> </a:t>
            </a:r>
            <a:r>
              <a:rPr lang="fr-FR" sz="1400">
                <a:ea typeface="ＭＳ Ｐゴシック" charset="-128"/>
              </a:rPr>
              <a:t>= C</a:t>
            </a:r>
            <a:r>
              <a:rPr lang="fr-FR" sz="1400" baseline="-25000">
                <a:ea typeface="ＭＳ Ｐゴシック" charset="-128"/>
              </a:rPr>
              <a:t>u</a:t>
            </a:r>
            <a:r>
              <a:rPr lang="fr-FR" sz="1400">
                <a:ea typeface="ＭＳ Ｐゴシック" charset="-128"/>
              </a:rPr>
              <a:t>.u</a:t>
            </a:r>
            <a:r>
              <a:rPr lang="fr-FR" sz="1400" baseline="30000">
                <a:ea typeface="ＭＳ Ｐゴシック" charset="-128"/>
              </a:rPr>
              <a:t>2</a:t>
            </a:r>
            <a:r>
              <a:rPr lang="fr-FR" sz="1400">
                <a:ea typeface="ＭＳ Ｐゴシック" charset="-128"/>
              </a:rPr>
              <a:t> + C</a:t>
            </a:r>
            <a:r>
              <a:rPr lang="fr-FR" sz="1400" baseline="-25000">
                <a:ea typeface="ＭＳ Ｐゴシック" charset="-128"/>
              </a:rPr>
              <a:t>v</a:t>
            </a:r>
            <a:r>
              <a:rPr lang="fr-FR" sz="1400">
                <a:ea typeface="ＭＳ Ｐゴシック" charset="-128"/>
              </a:rPr>
              <a:t>.v</a:t>
            </a:r>
            <a:r>
              <a:rPr lang="fr-FR" sz="1400" baseline="30000">
                <a:ea typeface="ＭＳ Ｐゴシック" charset="-128"/>
              </a:rPr>
              <a:t>2</a:t>
            </a:r>
            <a:r>
              <a:rPr lang="fr-FR" sz="1400">
                <a:ea typeface="ＭＳ Ｐゴシック" charset="-128"/>
              </a:rPr>
              <a:t>  (dans le repère u,0,v)</a:t>
            </a:r>
          </a:p>
          <a:p>
            <a:pPr lvl="2">
              <a:lnSpc>
                <a:spcPct val="90000"/>
              </a:lnSpc>
            </a:pPr>
            <a:r>
              <a:rPr lang="fr-FR" sz="1400">
                <a:ea typeface="ＭＳ Ｐゴシック" charset="-128"/>
              </a:rPr>
              <a:t>Changements d’axes et de coordonnées :</a:t>
            </a:r>
          </a:p>
          <a:p>
            <a:pPr lvl="2">
              <a:lnSpc>
                <a:spcPct val="90000"/>
              </a:lnSpc>
            </a:pPr>
            <a:r>
              <a:rPr lang="fr-FR" sz="1400">
                <a:ea typeface="ＭＳ Ｐゴシック" charset="-128"/>
              </a:rPr>
              <a:t>C</a:t>
            </a:r>
            <a:r>
              <a:rPr lang="fr-FR" sz="1400" baseline="-25000">
                <a:ea typeface="ＭＳ Ｐゴシック" charset="-128"/>
              </a:rPr>
              <a:t>1</a:t>
            </a:r>
            <a:r>
              <a:rPr lang="fr-FR" sz="1400">
                <a:ea typeface="ＭＳ Ｐゴシック" charset="-128"/>
              </a:rPr>
              <a:t>cos</a:t>
            </a:r>
            <a:r>
              <a:rPr lang="fr-FR" sz="1400" baseline="30000">
                <a:ea typeface="ＭＳ Ｐゴシック" charset="-128"/>
              </a:rPr>
              <a:t>2</a:t>
            </a:r>
            <a:r>
              <a:rPr lang="fr-FR" sz="1400">
                <a:ea typeface="ＭＳ Ｐゴシック" charset="-128"/>
              </a:rPr>
              <a:t> + C2cos</a:t>
            </a:r>
            <a:r>
              <a:rPr lang="fr-FR" sz="1400" baseline="30000">
                <a:ea typeface="ＭＳ Ｐゴシック" charset="-128"/>
              </a:rPr>
              <a:t>2</a:t>
            </a:r>
            <a:r>
              <a:rPr lang="fr-FR" sz="1400">
                <a:ea typeface="ＭＳ Ｐゴシック" charset="-128"/>
              </a:rPr>
              <a:t> = C</a:t>
            </a:r>
            <a:r>
              <a:rPr lang="fr-FR" sz="1400" baseline="-25000">
                <a:ea typeface="ＭＳ Ｐゴシック" charset="-128"/>
              </a:rPr>
              <a:t>u    </a:t>
            </a:r>
            <a:r>
              <a:rPr lang="fr-FR" sz="1400">
                <a:ea typeface="ＭＳ Ｐゴシック" charset="-128"/>
              </a:rPr>
              <a:t>(1)</a:t>
            </a:r>
          </a:p>
          <a:p>
            <a:pPr lvl="2">
              <a:lnSpc>
                <a:spcPct val="90000"/>
              </a:lnSpc>
            </a:pPr>
            <a:r>
              <a:rPr lang="fr-FR" sz="1400">
                <a:ea typeface="ＭＳ Ｐゴシック" charset="-128"/>
              </a:rPr>
              <a:t>C</a:t>
            </a:r>
            <a:r>
              <a:rPr lang="fr-FR" sz="1400" baseline="-25000">
                <a:ea typeface="ＭＳ Ｐゴシック" charset="-128"/>
              </a:rPr>
              <a:t>1</a:t>
            </a:r>
            <a:r>
              <a:rPr lang="fr-FR" sz="1400">
                <a:ea typeface="ＭＳ Ｐゴシック" charset="-128"/>
              </a:rPr>
              <a:t>sin</a:t>
            </a:r>
            <a:r>
              <a:rPr lang="fr-FR" sz="1400" baseline="30000">
                <a:ea typeface="ＭＳ Ｐゴシック" charset="-128"/>
              </a:rPr>
              <a:t>2</a:t>
            </a:r>
            <a:r>
              <a:rPr lang="fr-FR" sz="1400">
                <a:ea typeface="ＭＳ Ｐゴシック" charset="-128"/>
              </a:rPr>
              <a:t> + C</a:t>
            </a:r>
            <a:r>
              <a:rPr lang="fr-FR" sz="1400" baseline="-25000">
                <a:ea typeface="ＭＳ Ｐゴシック" charset="-128"/>
              </a:rPr>
              <a:t>2</a:t>
            </a:r>
            <a:r>
              <a:rPr lang="fr-FR" sz="1400">
                <a:ea typeface="ＭＳ Ｐゴシック" charset="-128"/>
              </a:rPr>
              <a:t>sin</a:t>
            </a:r>
            <a:r>
              <a:rPr lang="fr-FR" sz="1400" baseline="30000">
                <a:ea typeface="ＭＳ Ｐゴシック" charset="-128"/>
              </a:rPr>
              <a:t>2</a:t>
            </a:r>
            <a:r>
              <a:rPr lang="fr-FR" sz="1400">
                <a:ea typeface="ＭＳ Ｐゴシック" charset="-128"/>
              </a:rPr>
              <a:t> = C</a:t>
            </a:r>
            <a:r>
              <a:rPr lang="fr-FR" sz="1400" baseline="-25000">
                <a:ea typeface="ＭＳ Ｐゴシック" charset="-128"/>
              </a:rPr>
              <a:t>v       </a:t>
            </a:r>
            <a:r>
              <a:rPr lang="fr-FR" sz="1400">
                <a:ea typeface="ＭＳ Ｐゴシック" charset="-128"/>
              </a:rPr>
              <a:t>(2)</a:t>
            </a:r>
          </a:p>
          <a:p>
            <a:pPr lvl="2">
              <a:lnSpc>
                <a:spcPct val="90000"/>
              </a:lnSpc>
            </a:pPr>
            <a:r>
              <a:rPr lang="fr-FR" sz="1400">
                <a:ea typeface="ＭＳ Ｐゴシック" charset="-128"/>
              </a:rPr>
              <a:t>Si C</a:t>
            </a:r>
            <a:r>
              <a:rPr lang="fr-FR" sz="1400" baseline="-25000">
                <a:ea typeface="ＭＳ Ｐゴシック" charset="-128"/>
              </a:rPr>
              <a:t>v</a:t>
            </a:r>
            <a:r>
              <a:rPr lang="fr-FR" sz="1400">
                <a:ea typeface="ＭＳ Ｐゴシック" charset="-128"/>
              </a:rPr>
              <a:t> &lt; C</a:t>
            </a:r>
            <a:r>
              <a:rPr lang="fr-FR" sz="1400" baseline="-25000">
                <a:ea typeface="ＭＳ Ｐゴシック" charset="-128"/>
              </a:rPr>
              <a:t>u</a:t>
            </a:r>
            <a:r>
              <a:rPr lang="fr-FR" sz="1400">
                <a:ea typeface="ＭＳ Ｐゴシック" charset="-128"/>
              </a:rPr>
              <a:t>, </a:t>
            </a:r>
            <a:r>
              <a:rPr lang="fr-FR" sz="1400">
                <a:ea typeface="ＭＳ Ｐゴシック" charset="-128"/>
                <a:sym typeface="Symbol" charset="2"/>
              </a:rPr>
              <a:t></a:t>
            </a:r>
            <a:r>
              <a:rPr lang="fr-FR" sz="1400">
                <a:ea typeface="ＭＳ Ｐゴシック" charset="-128"/>
              </a:rPr>
              <a:t> C</a:t>
            </a:r>
            <a:r>
              <a:rPr lang="fr-FR" sz="1400" baseline="-25000">
                <a:ea typeface="ＭＳ Ｐゴシック" charset="-128"/>
              </a:rPr>
              <a:t>v</a:t>
            </a:r>
            <a:r>
              <a:rPr lang="fr-FR" sz="1400">
                <a:ea typeface="ＭＳ Ｐゴシック" charset="-128"/>
              </a:rPr>
              <a:t> est la sphère et C</a:t>
            </a:r>
            <a:r>
              <a:rPr lang="fr-FR" sz="1400" baseline="-25000">
                <a:ea typeface="ＭＳ Ｐゴシック" charset="-128"/>
              </a:rPr>
              <a:t>u</a:t>
            </a:r>
            <a:r>
              <a:rPr lang="fr-FR" sz="1400">
                <a:ea typeface="ＭＳ Ｐゴシック" charset="-128"/>
              </a:rPr>
              <a:t>-C</a:t>
            </a:r>
            <a:r>
              <a:rPr lang="fr-FR" sz="1400" baseline="-25000">
                <a:ea typeface="ＭＳ Ｐゴシック" charset="-128"/>
              </a:rPr>
              <a:t>v</a:t>
            </a:r>
            <a:r>
              <a:rPr lang="fr-FR" sz="1400">
                <a:ea typeface="ＭＳ Ｐゴシック" charset="-128"/>
              </a:rPr>
              <a:t> le cylindre </a:t>
            </a:r>
          </a:p>
          <a:p>
            <a:pPr lvl="2">
              <a:lnSpc>
                <a:spcPct val="90000"/>
              </a:lnSpc>
            </a:pPr>
            <a:r>
              <a:rPr lang="fr-FR" sz="1400">
                <a:ea typeface="ＭＳ Ｐゴシック" charset="-128"/>
              </a:rPr>
              <a:t>D’où : C</a:t>
            </a:r>
            <a:r>
              <a:rPr lang="fr-FR" sz="1400" baseline="-25000">
                <a:ea typeface="ＭＳ Ｐゴシック" charset="-128"/>
              </a:rPr>
              <a:t>u</a:t>
            </a:r>
            <a:r>
              <a:rPr lang="fr-FR" sz="1400">
                <a:ea typeface="ＭＳ Ｐゴシック" charset="-128"/>
              </a:rPr>
              <a:t> + C</a:t>
            </a:r>
            <a:r>
              <a:rPr lang="fr-FR" sz="1400" baseline="-25000">
                <a:ea typeface="ＭＳ Ｐゴシック" charset="-128"/>
              </a:rPr>
              <a:t>v</a:t>
            </a:r>
            <a:r>
              <a:rPr lang="fr-FR" sz="1400">
                <a:ea typeface="ＭＳ Ｐゴシック" charset="-128"/>
              </a:rPr>
              <a:t> = C</a:t>
            </a:r>
            <a:r>
              <a:rPr lang="fr-FR" sz="1400" baseline="-25000">
                <a:ea typeface="ＭＳ Ｐゴシック" charset="-128"/>
              </a:rPr>
              <a:t>1</a:t>
            </a:r>
            <a:r>
              <a:rPr lang="fr-FR" sz="1400">
                <a:ea typeface="ＭＳ Ｐゴシック" charset="-128"/>
              </a:rPr>
              <a:t> + C</a:t>
            </a:r>
            <a:r>
              <a:rPr lang="fr-FR" sz="1400" baseline="-25000">
                <a:ea typeface="ＭＳ Ｐゴシック" charset="-128"/>
              </a:rPr>
              <a:t>2</a:t>
            </a:r>
            <a:r>
              <a:rPr lang="fr-FR" sz="1400">
                <a:ea typeface="ＭＳ Ｐゴシック" charset="-128"/>
              </a:rPr>
              <a:t> par addition de (1) et (2) :</a:t>
            </a:r>
          </a:p>
          <a:p>
            <a:pPr lvl="2">
              <a:lnSpc>
                <a:spcPct val="90000"/>
              </a:lnSpc>
            </a:pPr>
            <a:r>
              <a:rPr lang="fr-FR" sz="1400">
                <a:ea typeface="ＭＳ Ｐゴシック" charset="-128"/>
              </a:rPr>
              <a:t>Or C</a:t>
            </a:r>
            <a:r>
              <a:rPr lang="fr-FR" sz="1400" baseline="-25000">
                <a:ea typeface="ＭＳ Ｐゴシック" charset="-128"/>
              </a:rPr>
              <a:t>u</a:t>
            </a:r>
            <a:r>
              <a:rPr lang="fr-FR" sz="1400">
                <a:ea typeface="ＭＳ Ｐゴシック" charset="-128"/>
              </a:rPr>
              <a:t> - C</a:t>
            </a:r>
            <a:r>
              <a:rPr lang="fr-FR" sz="1400" baseline="-25000">
                <a:ea typeface="ＭＳ Ｐゴシック" charset="-128"/>
              </a:rPr>
              <a:t>v</a:t>
            </a:r>
            <a:r>
              <a:rPr lang="fr-FR" sz="1400">
                <a:ea typeface="ＭＳ Ｐゴシック" charset="-128"/>
              </a:rPr>
              <a:t> = C par définition</a:t>
            </a:r>
          </a:p>
          <a:p>
            <a:pPr lvl="2">
              <a:lnSpc>
                <a:spcPct val="90000"/>
              </a:lnSpc>
            </a:pPr>
            <a:r>
              <a:rPr lang="fr-FR" sz="1400">
                <a:ea typeface="ＭＳ Ｐゴシック" charset="-128"/>
              </a:rPr>
              <a:t>D’où </a:t>
            </a:r>
            <a:r>
              <a:rPr lang="fr-FR" sz="1400" b="1">
                <a:ea typeface="ＭＳ Ｐゴシック" charset="-128"/>
              </a:rPr>
              <a:t>S = 1/2.(C</a:t>
            </a:r>
            <a:r>
              <a:rPr lang="fr-FR" sz="1400" b="1" baseline="-25000">
                <a:ea typeface="ＭＳ Ｐゴシック" charset="-128"/>
              </a:rPr>
              <a:t>1 </a:t>
            </a:r>
            <a:r>
              <a:rPr lang="fr-FR" sz="1400" b="1">
                <a:ea typeface="ＭＳ Ｐゴシック" charset="-128"/>
              </a:rPr>
              <a:t>+ C</a:t>
            </a:r>
            <a:r>
              <a:rPr lang="fr-FR" sz="1400" b="1" baseline="-25000">
                <a:ea typeface="ＭＳ Ｐゴシック" charset="-128"/>
              </a:rPr>
              <a:t>2</a:t>
            </a:r>
            <a:r>
              <a:rPr lang="fr-FR" sz="1400" b="1">
                <a:ea typeface="ＭＳ Ｐゴシック" charset="-128"/>
              </a:rPr>
              <a:t> - C)</a:t>
            </a:r>
          </a:p>
          <a:p>
            <a:pPr lvl="2">
              <a:lnSpc>
                <a:spcPct val="90000"/>
              </a:lnSpc>
            </a:pPr>
            <a:r>
              <a:rPr lang="fr-FR" sz="1400">
                <a:ea typeface="ＭＳ Ｐゴシック" charset="-128"/>
              </a:rPr>
              <a:t>Autre abord : </a:t>
            </a:r>
          </a:p>
          <a:p>
            <a:pPr lvl="2">
              <a:lnSpc>
                <a:spcPct val="90000"/>
              </a:lnSpc>
            </a:pPr>
            <a:r>
              <a:rPr lang="fr-FR" sz="1400">
                <a:ea typeface="ＭＳ Ｐゴシック" charset="-128"/>
              </a:rPr>
              <a:t>C</a:t>
            </a:r>
            <a:r>
              <a:rPr lang="fr-FR" sz="1400" baseline="-25000">
                <a:ea typeface="ＭＳ Ｐゴシック" charset="-128"/>
              </a:rPr>
              <a:t>1</a:t>
            </a:r>
            <a:r>
              <a:rPr lang="fr-FR" sz="1400">
                <a:ea typeface="ＭＳ Ｐゴシック" charset="-128"/>
              </a:rPr>
              <a:t>(xsin + ysin)</a:t>
            </a:r>
            <a:r>
              <a:rPr lang="fr-FR" sz="1400" baseline="30000">
                <a:ea typeface="ＭＳ Ｐゴシック" charset="-128"/>
              </a:rPr>
              <a:t>2</a:t>
            </a:r>
            <a:r>
              <a:rPr lang="fr-FR" sz="1400">
                <a:ea typeface="ＭＳ Ｐゴシック" charset="-128"/>
              </a:rPr>
              <a:t> + C</a:t>
            </a:r>
            <a:r>
              <a:rPr lang="fr-FR" sz="1400" baseline="-25000">
                <a:ea typeface="ＭＳ Ｐゴシック" charset="-128"/>
              </a:rPr>
              <a:t>2</a:t>
            </a:r>
            <a:r>
              <a:rPr lang="fr-FR" sz="1400">
                <a:ea typeface="ＭＳ Ｐゴシック" charset="-128"/>
              </a:rPr>
              <a:t>(xcos() + ysin())</a:t>
            </a:r>
            <a:r>
              <a:rPr lang="fr-FR" sz="1400" baseline="30000">
                <a:ea typeface="ＭＳ Ｐゴシック" charset="-128"/>
              </a:rPr>
              <a:t>2</a:t>
            </a:r>
            <a:r>
              <a:rPr lang="fr-FR" sz="1400">
                <a:ea typeface="ＭＳ Ｐゴシック" charset="-128"/>
              </a:rPr>
              <a:t> =  C</a:t>
            </a:r>
            <a:r>
              <a:rPr lang="fr-FR" sz="1400" baseline="-25000">
                <a:ea typeface="ＭＳ Ｐゴシック" charset="-128"/>
              </a:rPr>
              <a:t>u</a:t>
            </a:r>
            <a:r>
              <a:rPr lang="fr-FR" sz="1400">
                <a:ea typeface="ＭＳ Ｐゴシック" charset="-128"/>
              </a:rPr>
              <a:t>.u</a:t>
            </a:r>
            <a:r>
              <a:rPr lang="fr-FR" sz="1400" baseline="30000">
                <a:ea typeface="ＭＳ Ｐゴシック" charset="-128"/>
              </a:rPr>
              <a:t>2</a:t>
            </a:r>
            <a:r>
              <a:rPr lang="fr-FR" sz="1400">
                <a:ea typeface="ＭＳ Ｐゴシック" charset="-128"/>
              </a:rPr>
              <a:t> + C</a:t>
            </a:r>
            <a:r>
              <a:rPr lang="fr-FR" sz="1400" baseline="-25000">
                <a:ea typeface="ＭＳ Ｐゴシック" charset="-128"/>
              </a:rPr>
              <a:t>v</a:t>
            </a:r>
            <a:r>
              <a:rPr lang="fr-FR" sz="1400">
                <a:ea typeface="ＭＳ Ｐゴシック" charset="-128"/>
              </a:rPr>
              <a:t>.v</a:t>
            </a:r>
            <a:r>
              <a:rPr lang="fr-FR" sz="1400" baseline="30000">
                <a:ea typeface="ＭＳ Ｐゴシック" charset="-128"/>
              </a:rPr>
              <a:t>2</a:t>
            </a:r>
          </a:p>
          <a:p>
            <a:pPr lvl="2">
              <a:lnSpc>
                <a:spcPct val="90000"/>
              </a:lnSpc>
            </a:pPr>
            <a:r>
              <a:rPr lang="fr-FR" sz="1400">
                <a:ea typeface="ＭＳ Ｐゴシック" charset="-128"/>
              </a:rPr>
              <a:t>On retrouve les deux équations (1) et (2) et en plus :</a:t>
            </a:r>
          </a:p>
          <a:p>
            <a:pPr lvl="2">
              <a:lnSpc>
                <a:spcPct val="90000"/>
              </a:lnSpc>
            </a:pPr>
            <a:r>
              <a:rPr lang="fr-FR" sz="1400">
                <a:ea typeface="ＭＳ Ｐゴシック" charset="-128"/>
              </a:rPr>
              <a:t>2C</a:t>
            </a:r>
            <a:r>
              <a:rPr lang="fr-FR" sz="1400" baseline="-25000">
                <a:ea typeface="ＭＳ Ｐゴシック" charset="-128"/>
              </a:rPr>
              <a:t>1</a:t>
            </a:r>
            <a:r>
              <a:rPr lang="fr-FR" sz="1400">
                <a:ea typeface="ＭＳ Ｐゴシック" charset="-128"/>
              </a:rPr>
              <a:t>xy.cos.sin  + 2C</a:t>
            </a:r>
            <a:r>
              <a:rPr lang="fr-FR" sz="1400" baseline="-25000">
                <a:ea typeface="ＭＳ Ｐゴシック" charset="-128"/>
              </a:rPr>
              <a:t>2</a:t>
            </a:r>
            <a:r>
              <a:rPr lang="fr-FR" sz="1400">
                <a:ea typeface="ＭＳ Ｐゴシック" charset="-128"/>
              </a:rPr>
              <a:t>xy.sin).cos </a:t>
            </a:r>
          </a:p>
          <a:p>
            <a:pPr lvl="2">
              <a:lnSpc>
                <a:spcPct val="90000"/>
              </a:lnSpc>
            </a:pPr>
            <a:r>
              <a:rPr lang="fr-FR" sz="1400">
                <a:ea typeface="ＭＳ Ｐゴシック" charset="-128"/>
              </a:rPr>
              <a:t>D’où C</a:t>
            </a:r>
            <a:r>
              <a:rPr lang="fr-FR" sz="1400" baseline="-25000">
                <a:ea typeface="ＭＳ Ｐゴシック" charset="-128"/>
              </a:rPr>
              <a:t>1</a:t>
            </a:r>
            <a:r>
              <a:rPr lang="fr-FR" sz="1400">
                <a:ea typeface="ＭＳ Ｐゴシック" charset="-128"/>
              </a:rPr>
              <a:t>/sin2 = C</a:t>
            </a:r>
            <a:r>
              <a:rPr lang="fr-FR" sz="1400" baseline="-25000">
                <a:ea typeface="ＭＳ Ｐゴシック" charset="-128"/>
              </a:rPr>
              <a:t>2</a:t>
            </a:r>
            <a:r>
              <a:rPr lang="fr-FR" sz="1400">
                <a:ea typeface="ＭＳ Ｐゴシック" charset="-128"/>
              </a:rPr>
              <a:t>/sin2 (formule des sinus du triangle) </a:t>
            </a:r>
            <a:r>
              <a:rPr lang="fr-FR" sz="1400">
                <a:ea typeface="ＭＳ Ｐゴシック" charset="-128"/>
                <a:sym typeface="Symbol" charset="2"/>
              </a:rPr>
              <a:t></a:t>
            </a:r>
            <a:r>
              <a:rPr lang="fr-FR" sz="1400">
                <a:ea typeface="ＭＳ Ｐゴシック" charset="-128"/>
              </a:rPr>
              <a:t> = C</a:t>
            </a:r>
            <a:r>
              <a:rPr lang="fr-FR" sz="1400" baseline="-25000">
                <a:ea typeface="ＭＳ Ｐゴシック" charset="-128"/>
              </a:rPr>
              <a:t>u</a:t>
            </a:r>
            <a:r>
              <a:rPr lang="fr-FR" sz="1400">
                <a:ea typeface="ＭＳ Ｐゴシック" charset="-128"/>
              </a:rPr>
              <a:t>/sin2</a:t>
            </a:r>
          </a:p>
          <a:p>
            <a:pPr lvl="2">
              <a:lnSpc>
                <a:spcPct val="90000"/>
              </a:lnSpc>
            </a:pPr>
            <a:r>
              <a:rPr lang="fr-FR" sz="1400">
                <a:ea typeface="ＭＳ Ｐゴシック" charset="-128"/>
              </a:rPr>
              <a:t>Construction de C</a:t>
            </a:r>
            <a:r>
              <a:rPr lang="fr-FR" sz="1400" baseline="-25000">
                <a:ea typeface="ＭＳ Ｐゴシック" charset="-128"/>
              </a:rPr>
              <a:t>u</a:t>
            </a:r>
            <a:r>
              <a:rPr lang="fr-FR" sz="1400">
                <a:ea typeface="ＭＳ Ｐゴシック" charset="-128"/>
              </a:rPr>
              <a:t> par la règle du parallélogramme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fr-FR" sz="3200" dirty="0"/>
              <a:t>Indicatrices de Dupin</a:t>
            </a:r>
          </a:p>
        </p:txBody>
      </p:sp>
      <p:sp>
        <p:nvSpPr>
          <p:cNvPr id="378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372600" cy="4114800"/>
          </a:xfrm>
        </p:spPr>
        <p:txBody>
          <a:bodyPr/>
          <a:lstStyle/>
          <a:p>
            <a:pPr lvl="2">
              <a:lnSpc>
                <a:spcPct val="90000"/>
              </a:lnSpc>
            </a:pPr>
            <a:r>
              <a:rPr lang="fr-FR" sz="1800" b="1" dirty="0">
                <a:ea typeface="ＭＳ Ｐゴシック" charset="-128"/>
              </a:rPr>
              <a:t>Rappel de physique </a:t>
            </a:r>
            <a:r>
              <a:rPr lang="fr-FR" sz="1800" dirty="0">
                <a:ea typeface="ＭＳ Ｐゴシック" charset="-128"/>
              </a:rPr>
              <a:t>: un ellipsoïde, tangent à un plan  horizontal x0y, présente deux plans de  section perpendiculaires de rayon </a:t>
            </a:r>
            <a:r>
              <a:rPr lang="fr-FR" sz="1800" dirty="0" err="1">
                <a:ea typeface="ＭＳ Ｐゴシック" charset="-128"/>
              </a:rPr>
              <a:t>R</a:t>
            </a:r>
            <a:r>
              <a:rPr lang="fr-FR" sz="1800" baseline="-25000" dirty="0" err="1">
                <a:ea typeface="ＭＳ Ｐゴシック" charset="-128"/>
              </a:rPr>
              <a:t>x</a:t>
            </a:r>
            <a:r>
              <a:rPr lang="fr-FR" sz="1800" dirty="0">
                <a:ea typeface="ＭＳ Ｐゴシック" charset="-128"/>
              </a:rPr>
              <a:t> et </a:t>
            </a:r>
            <a:r>
              <a:rPr lang="fr-FR" sz="1800" dirty="0" err="1">
                <a:ea typeface="ＭＳ Ｐゴシック" charset="-128"/>
              </a:rPr>
              <a:t>R</a:t>
            </a:r>
            <a:r>
              <a:rPr lang="fr-FR" sz="1800" baseline="-25000" dirty="0" err="1">
                <a:ea typeface="ＭＳ Ｐゴシック" charset="-128"/>
              </a:rPr>
              <a:t>y</a:t>
            </a:r>
            <a:r>
              <a:rPr lang="fr-FR" sz="1800" dirty="0">
                <a:ea typeface="ＭＳ Ｐゴシック" charset="-128"/>
              </a:rPr>
              <a:t>,</a:t>
            </a:r>
          </a:p>
          <a:p>
            <a:pPr lvl="2">
              <a:lnSpc>
                <a:spcPct val="90000"/>
              </a:lnSpc>
            </a:pPr>
            <a:r>
              <a:rPr lang="fr-FR" sz="1800" dirty="0">
                <a:ea typeface="ＭＳ Ｐゴシック" charset="-128"/>
              </a:rPr>
              <a:t>Les cercles osculateurs centrés sur l’axe vertical Oz</a:t>
            </a:r>
            <a:r>
              <a:rPr lang="fr-FR" sz="1800" dirty="0" smtClean="0">
                <a:ea typeface="ＭＳ Ｐゴシック" charset="-128"/>
              </a:rPr>
              <a:t> en (0,0,z) ont </a:t>
            </a:r>
            <a:r>
              <a:rPr lang="fr-FR" sz="1800" dirty="0">
                <a:ea typeface="ＭＳ Ｐゴシック" charset="-128"/>
              </a:rPr>
              <a:t>pour équation :</a:t>
            </a:r>
          </a:p>
          <a:p>
            <a:pPr lvl="2">
              <a:lnSpc>
                <a:spcPct val="90000"/>
              </a:lnSpc>
            </a:pPr>
            <a:r>
              <a:rPr lang="fr-FR" sz="1800" dirty="0">
                <a:ea typeface="ＭＳ Ｐゴシック" charset="-128"/>
              </a:rPr>
              <a:t>(z-R</a:t>
            </a:r>
            <a:r>
              <a:rPr lang="fr-FR" sz="1800" baseline="-25000" dirty="0">
                <a:ea typeface="ＭＳ Ｐゴシック" charset="-128"/>
              </a:rPr>
              <a:t>x</a:t>
            </a:r>
            <a:r>
              <a:rPr lang="fr-FR" sz="1800" dirty="0">
                <a:ea typeface="ＭＳ Ｐゴシック" charset="-128"/>
              </a:rPr>
              <a:t>)</a:t>
            </a:r>
            <a:r>
              <a:rPr lang="fr-FR" sz="1800" baseline="30000" dirty="0">
                <a:ea typeface="ＭＳ Ｐゴシック" charset="-128"/>
              </a:rPr>
              <a:t>2 </a:t>
            </a:r>
            <a:r>
              <a:rPr lang="fr-FR" sz="1800" dirty="0">
                <a:ea typeface="ＭＳ Ｐゴシック" charset="-128"/>
              </a:rPr>
              <a:t> + x</a:t>
            </a:r>
            <a:r>
              <a:rPr lang="fr-FR" sz="1800" baseline="30000" dirty="0">
                <a:ea typeface="ＭＳ Ｐゴシック" charset="-128"/>
              </a:rPr>
              <a:t>2 </a:t>
            </a:r>
            <a:r>
              <a:rPr lang="fr-FR" sz="1800" dirty="0">
                <a:ea typeface="ＭＳ Ｐゴシック" charset="-128"/>
              </a:rPr>
              <a:t>= R</a:t>
            </a:r>
            <a:r>
              <a:rPr lang="fr-FR" sz="1800" baseline="-25000" dirty="0">
                <a:ea typeface="ＭＳ Ｐゴシック" charset="-128"/>
              </a:rPr>
              <a:t>x</a:t>
            </a:r>
            <a:r>
              <a:rPr lang="fr-FR" sz="1800" baseline="30000" dirty="0">
                <a:ea typeface="ＭＳ Ｐゴシック" charset="-128"/>
              </a:rPr>
              <a:t>2    </a:t>
            </a:r>
            <a:r>
              <a:rPr lang="fr-FR" sz="1800" dirty="0">
                <a:ea typeface="ＭＳ Ｐゴシック" charset="-128"/>
              </a:rPr>
              <a:t> et    (z-R</a:t>
            </a:r>
            <a:r>
              <a:rPr lang="fr-FR" sz="1800" baseline="-25000" dirty="0">
                <a:ea typeface="ＭＳ Ｐゴシック" charset="-128"/>
              </a:rPr>
              <a:t>y</a:t>
            </a:r>
            <a:r>
              <a:rPr lang="fr-FR" sz="1800" dirty="0">
                <a:ea typeface="ＭＳ Ｐゴシック" charset="-128"/>
              </a:rPr>
              <a:t>)</a:t>
            </a:r>
            <a:r>
              <a:rPr lang="fr-FR" sz="1800" baseline="30000" dirty="0">
                <a:ea typeface="ＭＳ Ｐゴシック" charset="-128"/>
              </a:rPr>
              <a:t>2 </a:t>
            </a:r>
            <a:r>
              <a:rPr lang="fr-FR" sz="1800" dirty="0">
                <a:ea typeface="ＭＳ Ｐゴシック" charset="-128"/>
              </a:rPr>
              <a:t> + y</a:t>
            </a:r>
            <a:r>
              <a:rPr lang="fr-FR" sz="1800" baseline="30000" dirty="0">
                <a:ea typeface="ＭＳ Ｐゴシック" charset="-128"/>
              </a:rPr>
              <a:t>2 </a:t>
            </a:r>
            <a:r>
              <a:rPr lang="fr-FR" sz="1800" dirty="0">
                <a:ea typeface="ＭＳ Ｐゴシック" charset="-128"/>
              </a:rPr>
              <a:t>= R</a:t>
            </a:r>
            <a:r>
              <a:rPr lang="fr-FR" sz="1800" baseline="-25000" dirty="0">
                <a:ea typeface="ＭＳ Ｐゴシック" charset="-128"/>
              </a:rPr>
              <a:t>y</a:t>
            </a:r>
            <a:r>
              <a:rPr lang="fr-FR" sz="1800" baseline="30000" dirty="0">
                <a:ea typeface="ＭＳ Ｐゴシック" charset="-128"/>
              </a:rPr>
              <a:t>2 </a:t>
            </a:r>
            <a:endParaRPr lang="fr-FR" sz="1800" dirty="0">
              <a:ea typeface="ＭＳ Ｐゴシック" charset="-128"/>
            </a:endParaRPr>
          </a:p>
          <a:p>
            <a:pPr lvl="2">
              <a:lnSpc>
                <a:spcPct val="90000"/>
              </a:lnSpc>
            </a:pPr>
            <a:r>
              <a:rPr lang="fr-FR" sz="1800" dirty="0">
                <a:ea typeface="ＭＳ Ｐゴシック" charset="-128"/>
              </a:rPr>
              <a:t>Et leurs dérivées, pour x comme pour y :</a:t>
            </a:r>
          </a:p>
          <a:p>
            <a:pPr lvl="2">
              <a:lnSpc>
                <a:spcPct val="90000"/>
              </a:lnSpc>
            </a:pPr>
            <a:r>
              <a:rPr lang="fr-FR" sz="1800" dirty="0">
                <a:ea typeface="ＭＳ Ｐゴシック" charset="-128"/>
              </a:rPr>
              <a:t>Première : z’ = + x / (R</a:t>
            </a:r>
            <a:r>
              <a:rPr lang="fr-FR" sz="1800" baseline="-25000" dirty="0">
                <a:ea typeface="ＭＳ Ｐゴシック" charset="-128"/>
              </a:rPr>
              <a:t>x</a:t>
            </a:r>
            <a:r>
              <a:rPr lang="fr-FR" sz="1800" baseline="30000" dirty="0">
                <a:ea typeface="ＭＳ Ｐゴシック" charset="-128"/>
              </a:rPr>
              <a:t>2</a:t>
            </a:r>
            <a:r>
              <a:rPr lang="fr-FR" sz="1800" dirty="0">
                <a:ea typeface="ＭＳ Ｐゴシック" charset="-128"/>
              </a:rPr>
              <a:t>-x</a:t>
            </a:r>
            <a:r>
              <a:rPr lang="fr-FR" sz="1800" baseline="30000" dirty="0">
                <a:ea typeface="ＭＳ Ｐゴシック" charset="-128"/>
              </a:rPr>
              <a:t>2</a:t>
            </a:r>
            <a:r>
              <a:rPr lang="fr-FR" sz="1800" dirty="0">
                <a:ea typeface="ＭＳ Ｐゴシック" charset="-128"/>
              </a:rPr>
              <a:t>)</a:t>
            </a:r>
            <a:r>
              <a:rPr lang="fr-FR" sz="1800" baseline="30000" dirty="0">
                <a:ea typeface="ＭＳ Ｐゴシック" charset="-128"/>
              </a:rPr>
              <a:t>1/2</a:t>
            </a:r>
            <a:r>
              <a:rPr lang="fr-FR" sz="1800" dirty="0">
                <a:ea typeface="ＭＳ Ｐゴシック" charset="-128"/>
              </a:rPr>
              <a:t> (partie basse de la courbe voisine de </a:t>
            </a:r>
            <a:r>
              <a:rPr lang="fr-FR" sz="1800" dirty="0" smtClean="0">
                <a:ea typeface="ＭＳ Ｐゴシック" charset="-128"/>
              </a:rPr>
              <a:t>0) </a:t>
            </a:r>
            <a:r>
              <a:rPr lang="fr-FR" sz="1800" dirty="0">
                <a:ea typeface="ＭＳ Ｐゴシック" charset="-128"/>
              </a:rPr>
              <a:t>et z’ (0) = 0</a:t>
            </a:r>
          </a:p>
          <a:p>
            <a:pPr lvl="2">
              <a:lnSpc>
                <a:spcPct val="90000"/>
              </a:lnSpc>
            </a:pPr>
            <a:r>
              <a:rPr lang="fr-FR" sz="1800" dirty="0">
                <a:ea typeface="ＭＳ Ｐゴシック" charset="-128"/>
              </a:rPr>
              <a:t>Seconde :  z’’ = ((R</a:t>
            </a:r>
            <a:r>
              <a:rPr lang="fr-FR" sz="1800" baseline="-25000" dirty="0">
                <a:ea typeface="ＭＳ Ｐゴシック" charset="-128"/>
              </a:rPr>
              <a:t>x</a:t>
            </a:r>
            <a:r>
              <a:rPr lang="fr-FR" sz="1800" baseline="30000" dirty="0">
                <a:ea typeface="ＭＳ Ｐゴシック" charset="-128"/>
              </a:rPr>
              <a:t>2</a:t>
            </a:r>
            <a:r>
              <a:rPr lang="fr-FR" sz="1800" dirty="0">
                <a:ea typeface="ＭＳ Ｐゴシック" charset="-128"/>
              </a:rPr>
              <a:t>-x</a:t>
            </a:r>
            <a:r>
              <a:rPr lang="fr-FR" sz="1800" baseline="30000" dirty="0">
                <a:ea typeface="ＭＳ Ｐゴシック" charset="-128"/>
              </a:rPr>
              <a:t>2</a:t>
            </a:r>
            <a:r>
              <a:rPr lang="fr-FR" sz="1800" dirty="0">
                <a:ea typeface="ＭＳ Ｐゴシック" charset="-128"/>
              </a:rPr>
              <a:t>)</a:t>
            </a:r>
            <a:r>
              <a:rPr lang="fr-FR" sz="1800" baseline="30000" dirty="0">
                <a:ea typeface="ＭＳ Ｐゴシック" charset="-128"/>
              </a:rPr>
              <a:t>1/2</a:t>
            </a:r>
            <a:r>
              <a:rPr lang="fr-FR" sz="1800" dirty="0">
                <a:ea typeface="ＭＳ Ｐゴシック" charset="-128"/>
              </a:rPr>
              <a:t>  + x</a:t>
            </a:r>
            <a:r>
              <a:rPr lang="fr-FR" sz="1800" baseline="30000" dirty="0">
                <a:ea typeface="ＭＳ Ｐゴシック" charset="-128"/>
              </a:rPr>
              <a:t>2</a:t>
            </a:r>
            <a:r>
              <a:rPr lang="fr-FR" sz="1800" dirty="0">
                <a:ea typeface="ＭＳ Ｐゴシック" charset="-128"/>
              </a:rPr>
              <a:t>/(R</a:t>
            </a:r>
            <a:r>
              <a:rPr lang="fr-FR" sz="1800" baseline="-25000" dirty="0">
                <a:ea typeface="ＭＳ Ｐゴシック" charset="-128"/>
              </a:rPr>
              <a:t>x</a:t>
            </a:r>
            <a:r>
              <a:rPr lang="fr-FR" sz="1800" baseline="30000" dirty="0">
                <a:ea typeface="ＭＳ Ｐゴシック" charset="-128"/>
              </a:rPr>
              <a:t>2</a:t>
            </a:r>
            <a:r>
              <a:rPr lang="fr-FR" sz="1800" dirty="0">
                <a:ea typeface="ＭＳ Ｐゴシック" charset="-128"/>
              </a:rPr>
              <a:t>-x</a:t>
            </a:r>
            <a:r>
              <a:rPr lang="fr-FR" sz="1800" baseline="30000" dirty="0">
                <a:ea typeface="ＭＳ Ｐゴシック" charset="-128"/>
              </a:rPr>
              <a:t>2</a:t>
            </a:r>
            <a:r>
              <a:rPr lang="fr-FR" sz="1800" dirty="0">
                <a:ea typeface="ＭＳ Ｐゴシック" charset="-128"/>
              </a:rPr>
              <a:t>)</a:t>
            </a:r>
            <a:r>
              <a:rPr lang="fr-FR" sz="1800" baseline="30000" dirty="0">
                <a:ea typeface="ＭＳ Ｐゴシック" charset="-128"/>
              </a:rPr>
              <a:t>1/2</a:t>
            </a:r>
            <a:r>
              <a:rPr lang="fr-FR" sz="1800" dirty="0">
                <a:ea typeface="ＭＳ Ｐゴシック" charset="-128"/>
              </a:rPr>
              <a:t>) /(R</a:t>
            </a:r>
            <a:r>
              <a:rPr lang="fr-FR" sz="1800" baseline="-25000" dirty="0">
                <a:ea typeface="ＭＳ Ｐゴシック" charset="-128"/>
              </a:rPr>
              <a:t>x</a:t>
            </a:r>
            <a:r>
              <a:rPr lang="fr-FR" sz="1800" baseline="30000" dirty="0">
                <a:ea typeface="ＭＳ Ｐゴシック" charset="-128"/>
              </a:rPr>
              <a:t>2</a:t>
            </a:r>
            <a:r>
              <a:rPr lang="fr-FR" sz="1800" dirty="0">
                <a:ea typeface="ＭＳ Ｐゴシック" charset="-128"/>
              </a:rPr>
              <a:t>-x</a:t>
            </a:r>
            <a:r>
              <a:rPr lang="fr-FR" sz="1800" baseline="30000" dirty="0">
                <a:ea typeface="ＭＳ Ｐゴシック" charset="-128"/>
              </a:rPr>
              <a:t>2</a:t>
            </a:r>
            <a:r>
              <a:rPr lang="fr-FR" sz="1800" dirty="0">
                <a:ea typeface="ＭＳ Ｐゴシック" charset="-128"/>
              </a:rPr>
              <a:t>) et z’’(0) = 1/R</a:t>
            </a:r>
            <a:r>
              <a:rPr lang="fr-FR" sz="1800" baseline="-25000" dirty="0">
                <a:ea typeface="ＭＳ Ｐゴシック" charset="-128"/>
              </a:rPr>
              <a:t>x</a:t>
            </a:r>
            <a:endParaRPr lang="fr-FR" sz="1800" dirty="0">
              <a:ea typeface="ＭＳ Ｐゴシック" charset="-128"/>
            </a:endParaRPr>
          </a:p>
          <a:p>
            <a:pPr lvl="2">
              <a:lnSpc>
                <a:spcPct val="90000"/>
              </a:lnSpc>
            </a:pPr>
            <a:r>
              <a:rPr lang="fr-FR" sz="1800" dirty="0">
                <a:ea typeface="ＭＳ Ｐゴシック" charset="-128"/>
              </a:rPr>
              <a:t>D’où son développement limité voisin de zéro :</a:t>
            </a:r>
          </a:p>
          <a:p>
            <a:pPr lvl="2">
              <a:lnSpc>
                <a:spcPct val="90000"/>
              </a:lnSpc>
            </a:pPr>
            <a:r>
              <a:rPr lang="fr-FR" sz="1800" dirty="0">
                <a:ea typeface="ＭＳ Ｐゴシック" charset="-128"/>
              </a:rPr>
              <a:t> z </a:t>
            </a:r>
            <a:r>
              <a:rPr lang="fr-FR" sz="1800" dirty="0" err="1">
                <a:ea typeface="ＭＳ Ｐゴシック" charset="-128"/>
                <a:sym typeface="Symbol" charset="2"/>
              </a:rPr>
              <a:t></a:t>
            </a:r>
            <a:r>
              <a:rPr lang="fr-FR" sz="1800" dirty="0">
                <a:ea typeface="ＭＳ Ｐゴシック" charset="-128"/>
              </a:rPr>
              <a:t> 0  = f(0) + f’(0).x + f’’(0).x</a:t>
            </a:r>
            <a:r>
              <a:rPr lang="fr-FR" sz="1800" baseline="30000" dirty="0">
                <a:ea typeface="ＭＳ Ｐゴシック" charset="-128"/>
              </a:rPr>
              <a:t>2</a:t>
            </a:r>
            <a:r>
              <a:rPr lang="fr-FR" sz="1800" dirty="0">
                <a:ea typeface="ＭＳ Ｐゴシック" charset="-128"/>
              </a:rPr>
              <a:t>/2! + … </a:t>
            </a:r>
            <a:r>
              <a:rPr lang="fr-FR" sz="1800" dirty="0" err="1">
                <a:ea typeface="ＭＳ Ｐゴシック" charset="-128"/>
              </a:rPr>
              <a:t></a:t>
            </a:r>
            <a:r>
              <a:rPr lang="fr-FR" sz="1800" dirty="0">
                <a:ea typeface="ＭＳ Ｐゴシック" charset="-128"/>
              </a:rPr>
              <a:t>(x) =  x</a:t>
            </a:r>
            <a:r>
              <a:rPr lang="fr-FR" sz="1800" baseline="30000" dirty="0">
                <a:ea typeface="ＭＳ Ｐゴシック" charset="-128"/>
              </a:rPr>
              <a:t>2</a:t>
            </a:r>
            <a:r>
              <a:rPr lang="fr-FR" sz="1800" dirty="0">
                <a:ea typeface="ＭＳ Ｐゴシック" charset="-128"/>
              </a:rPr>
              <a:t>/2R</a:t>
            </a:r>
            <a:r>
              <a:rPr lang="fr-FR" sz="1800" baseline="-25000" dirty="0">
                <a:ea typeface="ＭＳ Ｐゴシック" charset="-128"/>
              </a:rPr>
              <a:t>x</a:t>
            </a:r>
            <a:r>
              <a:rPr lang="fr-FR" sz="1800" dirty="0">
                <a:ea typeface="ＭＳ Ｐゴシック" charset="-128"/>
              </a:rPr>
              <a:t> + …</a:t>
            </a:r>
          </a:p>
          <a:p>
            <a:pPr lvl="2">
              <a:lnSpc>
                <a:spcPct val="90000"/>
              </a:lnSpc>
            </a:pPr>
            <a:r>
              <a:rPr lang="fr-FR" sz="1800" dirty="0">
                <a:ea typeface="ＭＳ Ｐゴシック" charset="-128"/>
              </a:rPr>
              <a:t>Si l’ellipsoïde a pour équation : x</a:t>
            </a:r>
            <a:r>
              <a:rPr lang="fr-FR" sz="1800" baseline="30000" dirty="0">
                <a:ea typeface="ＭＳ Ｐゴシック" charset="-128"/>
              </a:rPr>
              <a:t>2</a:t>
            </a:r>
            <a:r>
              <a:rPr lang="fr-FR" sz="1800" dirty="0">
                <a:ea typeface="ＭＳ Ｐゴシック" charset="-128"/>
              </a:rPr>
              <a:t>/A + y</a:t>
            </a:r>
            <a:r>
              <a:rPr lang="fr-FR" sz="1800" baseline="30000" dirty="0">
                <a:ea typeface="ＭＳ Ｐゴシック" charset="-128"/>
              </a:rPr>
              <a:t>2</a:t>
            </a:r>
            <a:r>
              <a:rPr lang="fr-FR" sz="1800" dirty="0">
                <a:ea typeface="ＭＳ Ｐゴシック" charset="-128"/>
              </a:rPr>
              <a:t>/B + z</a:t>
            </a:r>
            <a:r>
              <a:rPr lang="fr-FR" sz="1800" baseline="30000" dirty="0">
                <a:ea typeface="ＭＳ Ｐゴシック" charset="-128"/>
              </a:rPr>
              <a:t>2</a:t>
            </a:r>
            <a:r>
              <a:rPr lang="fr-FR" sz="1800" dirty="0">
                <a:ea typeface="ＭＳ Ｐゴシック" charset="-128"/>
              </a:rPr>
              <a:t>/C = 1</a:t>
            </a:r>
          </a:p>
          <a:p>
            <a:pPr lvl="2">
              <a:lnSpc>
                <a:spcPct val="90000"/>
              </a:lnSpc>
            </a:pPr>
            <a:r>
              <a:rPr lang="fr-FR" sz="1800" dirty="0">
                <a:ea typeface="ＭＳ Ｐゴシック" charset="-128"/>
              </a:rPr>
              <a:t>Son développement limité à l’ordre 2 s’écrit,  pour z voisin de zéro : z = x</a:t>
            </a:r>
            <a:r>
              <a:rPr lang="fr-FR" sz="1800" baseline="30000" dirty="0">
                <a:ea typeface="ＭＳ Ｐゴシック" charset="-128"/>
              </a:rPr>
              <a:t>2</a:t>
            </a:r>
            <a:r>
              <a:rPr lang="fr-FR" sz="1800" dirty="0">
                <a:ea typeface="ＭＳ Ｐゴシック" charset="-128"/>
              </a:rPr>
              <a:t>/2R</a:t>
            </a:r>
            <a:r>
              <a:rPr lang="fr-FR" sz="1800" baseline="-25000" dirty="0">
                <a:ea typeface="ＭＳ Ｐゴシック" charset="-128"/>
              </a:rPr>
              <a:t>x</a:t>
            </a:r>
            <a:r>
              <a:rPr lang="fr-FR" sz="1800" dirty="0">
                <a:ea typeface="ＭＳ Ｐゴシック" charset="-128"/>
              </a:rPr>
              <a:t> + y</a:t>
            </a:r>
            <a:r>
              <a:rPr lang="fr-FR" sz="1800" baseline="30000" dirty="0">
                <a:ea typeface="ＭＳ Ｐゴシック" charset="-128"/>
              </a:rPr>
              <a:t>2</a:t>
            </a:r>
            <a:r>
              <a:rPr lang="fr-FR" sz="1800" dirty="0">
                <a:ea typeface="ＭＳ Ｐゴシック" charset="-128"/>
              </a:rPr>
              <a:t>/2R</a:t>
            </a:r>
            <a:r>
              <a:rPr lang="fr-FR" sz="1800" baseline="-25000" dirty="0">
                <a:ea typeface="ＭＳ Ｐゴシック" charset="-128"/>
              </a:rPr>
              <a:t>y </a:t>
            </a:r>
            <a:r>
              <a:rPr lang="fr-FR" sz="1800" dirty="0">
                <a:ea typeface="ＭＳ Ｐゴシック" charset="-128"/>
              </a:rPr>
              <a:t> (Indicatrice de DUPIN, 1827).</a:t>
            </a:r>
          </a:p>
          <a:p>
            <a:pPr lvl="2">
              <a:lnSpc>
                <a:spcPct val="90000"/>
              </a:lnSpc>
            </a:pPr>
            <a:r>
              <a:rPr lang="fr-FR" sz="1800" dirty="0">
                <a:ea typeface="ＭＳ Ｐゴシック" charset="-128"/>
              </a:rPr>
              <a:t>Les indicatrices sont additives, soustractives, décomposables sur différents axes.</a:t>
            </a:r>
          </a:p>
          <a:p>
            <a:pPr lvl="2">
              <a:lnSpc>
                <a:spcPct val="90000"/>
              </a:lnSpc>
            </a:pPr>
            <a:r>
              <a:rPr lang="fr-FR" sz="1800" dirty="0">
                <a:ea typeface="ＭＳ Ｐゴシック" charset="-128"/>
              </a:rPr>
              <a:t>Indicatrice d’une sphère : z = (x</a:t>
            </a:r>
            <a:r>
              <a:rPr lang="fr-FR" sz="1800" baseline="30000" dirty="0">
                <a:ea typeface="ＭＳ Ｐゴシック" charset="-128"/>
              </a:rPr>
              <a:t>2</a:t>
            </a:r>
            <a:r>
              <a:rPr lang="fr-FR" sz="1800" dirty="0">
                <a:ea typeface="ＭＳ Ｐゴシック" charset="-128"/>
              </a:rPr>
              <a:t> + y</a:t>
            </a:r>
            <a:r>
              <a:rPr lang="fr-FR" sz="1800" baseline="30000" dirty="0">
                <a:ea typeface="ＭＳ Ｐゴシック" charset="-128"/>
              </a:rPr>
              <a:t>2</a:t>
            </a:r>
            <a:r>
              <a:rPr lang="fr-FR" sz="1800" dirty="0">
                <a:ea typeface="ＭＳ Ｐゴシック" charset="-128"/>
              </a:rPr>
              <a:t>)/2R car </a:t>
            </a:r>
            <a:r>
              <a:rPr lang="fr-FR" sz="1800" dirty="0" err="1">
                <a:ea typeface="ＭＳ Ｐゴシック" charset="-128"/>
              </a:rPr>
              <a:t>R</a:t>
            </a:r>
            <a:r>
              <a:rPr lang="fr-FR" sz="1800" baseline="-25000" dirty="0" err="1">
                <a:ea typeface="ＭＳ Ｐゴシック" charset="-128"/>
              </a:rPr>
              <a:t>x</a:t>
            </a:r>
            <a:r>
              <a:rPr lang="fr-FR" sz="1800" dirty="0">
                <a:ea typeface="ＭＳ Ｐゴシック" charset="-128"/>
              </a:rPr>
              <a:t> = </a:t>
            </a:r>
            <a:r>
              <a:rPr lang="fr-FR" sz="1800" dirty="0" err="1">
                <a:ea typeface="ＭＳ Ｐゴシック" charset="-128"/>
              </a:rPr>
              <a:t>R</a:t>
            </a:r>
            <a:r>
              <a:rPr lang="fr-FR" sz="1800" baseline="-25000" dirty="0" err="1">
                <a:ea typeface="ＭＳ Ｐゴシック" charset="-128"/>
              </a:rPr>
              <a:t>y</a:t>
            </a:r>
            <a:r>
              <a:rPr lang="fr-FR" sz="1800" dirty="0">
                <a:ea typeface="ＭＳ Ｐゴシック" charset="-128"/>
              </a:rPr>
              <a:t>,</a:t>
            </a:r>
          </a:p>
          <a:p>
            <a:pPr lvl="2">
              <a:lnSpc>
                <a:spcPct val="90000"/>
              </a:lnSpc>
            </a:pPr>
            <a:r>
              <a:rPr lang="fr-FR" sz="1800" dirty="0" err="1">
                <a:ea typeface="ＭＳ Ｐゴシック" charset="-128"/>
              </a:rPr>
              <a:t>Indicactrice</a:t>
            </a:r>
            <a:r>
              <a:rPr lang="fr-FR" sz="1800" dirty="0">
                <a:ea typeface="ＭＳ Ｐゴシック" charset="-128"/>
              </a:rPr>
              <a:t> d’un cylindre : z = x</a:t>
            </a:r>
            <a:r>
              <a:rPr lang="fr-FR" sz="1800" baseline="30000" dirty="0">
                <a:ea typeface="ＭＳ Ｐゴシック" charset="-128"/>
              </a:rPr>
              <a:t>2</a:t>
            </a:r>
            <a:r>
              <a:rPr lang="fr-FR" sz="1800" dirty="0">
                <a:ea typeface="ＭＳ Ｐゴシック" charset="-128"/>
              </a:rPr>
              <a:t>/2R car </a:t>
            </a:r>
            <a:r>
              <a:rPr lang="fr-FR" sz="1800" dirty="0" err="1">
                <a:ea typeface="ＭＳ Ｐゴシック" charset="-128"/>
              </a:rPr>
              <a:t>R</a:t>
            </a:r>
            <a:r>
              <a:rPr lang="fr-FR" sz="1800" baseline="-25000" dirty="0" err="1">
                <a:ea typeface="ＭＳ Ｐゴシック" charset="-128"/>
              </a:rPr>
              <a:t>y</a:t>
            </a:r>
            <a:r>
              <a:rPr lang="fr-FR" sz="1800" dirty="0">
                <a:ea typeface="ＭＳ Ｐゴシック" charset="-128"/>
              </a:rPr>
              <a:t> = </a:t>
            </a:r>
            <a:r>
              <a:rPr lang="fr-FR" sz="1800" dirty="0" err="1">
                <a:ea typeface="ＭＳ Ｐゴシック" charset="-128"/>
                <a:sym typeface="Symbol" charset="2"/>
              </a:rPr>
              <a:t></a:t>
            </a:r>
            <a:endParaRPr lang="fr-FR" sz="1800" dirty="0">
              <a:ea typeface="ＭＳ Ｐゴシック" charset="-128"/>
            </a:endParaRPr>
          </a:p>
          <a:p>
            <a:pPr lvl="2">
              <a:lnSpc>
                <a:spcPct val="90000"/>
              </a:lnSpc>
            </a:pPr>
            <a:endParaRPr lang="fr-FR" sz="1800" dirty="0">
              <a:ea typeface="ＭＳ Ｐゴシック" charset="-128"/>
            </a:endParaRPr>
          </a:p>
          <a:p>
            <a:pPr lvl="2">
              <a:lnSpc>
                <a:spcPct val="90000"/>
              </a:lnSpc>
            </a:pPr>
            <a:r>
              <a:rPr lang="fr-FR" sz="1800" dirty="0">
                <a:ea typeface="ＭＳ Ｐゴシック" charset="-128"/>
              </a:rPr>
              <a:t>Comme  P =  (n-1)/R, on obtient  :  2z (n-1) = P</a:t>
            </a:r>
            <a:r>
              <a:rPr lang="fr-FR" sz="1800" baseline="-25000" dirty="0">
                <a:ea typeface="ＭＳ Ｐゴシック" charset="-128"/>
              </a:rPr>
              <a:t>x</a:t>
            </a:r>
            <a:r>
              <a:rPr lang="fr-FR" sz="1800" dirty="0">
                <a:ea typeface="ＭＳ Ｐゴシック" charset="-128"/>
              </a:rPr>
              <a:t>.x</a:t>
            </a:r>
            <a:r>
              <a:rPr lang="fr-FR" sz="1800" baseline="30000" dirty="0">
                <a:ea typeface="ＭＳ Ｐゴシック" charset="-128"/>
              </a:rPr>
              <a:t>2</a:t>
            </a:r>
            <a:r>
              <a:rPr lang="fr-FR" sz="1800" dirty="0">
                <a:ea typeface="ＭＳ Ｐゴシック" charset="-128"/>
              </a:rPr>
              <a:t> + P</a:t>
            </a:r>
            <a:r>
              <a:rPr lang="fr-FR" sz="1800" baseline="-25000" dirty="0">
                <a:ea typeface="ＭＳ Ｐゴシック" charset="-128"/>
              </a:rPr>
              <a:t>y</a:t>
            </a:r>
            <a:r>
              <a:rPr lang="fr-FR" sz="1800" dirty="0">
                <a:ea typeface="ＭＳ Ｐゴシック" charset="-128"/>
              </a:rPr>
              <a:t>.y</a:t>
            </a:r>
            <a:r>
              <a:rPr lang="fr-FR" sz="1800" baseline="30000" dirty="0">
                <a:ea typeface="ＭＳ Ｐゴシック" charset="-128"/>
              </a:rPr>
              <a:t>2</a:t>
            </a:r>
          </a:p>
          <a:p>
            <a:pPr lvl="2">
              <a:lnSpc>
                <a:spcPct val="90000"/>
              </a:lnSpc>
            </a:pPr>
            <a:endParaRPr lang="fr-FR" sz="1800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381000"/>
          </a:xfrm>
        </p:spPr>
        <p:txBody>
          <a:bodyPr/>
          <a:lstStyle/>
          <a:p>
            <a:r>
              <a:rPr lang="fr-FR" sz="3200" dirty="0" smtClean="0">
                <a:solidFill>
                  <a:schemeClr val="bg2"/>
                </a:solidFill>
              </a:rPr>
              <a:t>Variations de puissance dans un cylindre</a:t>
            </a:r>
            <a:endParaRPr lang="fr-FR" sz="3200" dirty="0">
              <a:solidFill>
                <a:schemeClr val="bg2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 bwMode="auto">
          <a:xfrm rot="5400000">
            <a:off x="4877594" y="3580606"/>
            <a:ext cx="3048000" cy="158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1" name="Lune 10"/>
          <p:cNvSpPr/>
          <p:nvPr/>
        </p:nvSpPr>
        <p:spPr bwMode="auto">
          <a:xfrm rot="18403865">
            <a:off x="6340984" y="829521"/>
            <a:ext cx="641975" cy="2081577"/>
          </a:xfrm>
          <a:prstGeom prst="moon">
            <a:avLst>
              <a:gd name="adj" fmla="val 2381"/>
            </a:avLst>
          </a:prstGeom>
          <a:solidFill>
            <a:schemeClr val="accent1"/>
          </a:solidFill>
          <a:ln w="38100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65" charset="0"/>
            </a:endParaRPr>
          </a:p>
        </p:txBody>
      </p:sp>
      <p:cxnSp>
        <p:nvCxnSpPr>
          <p:cNvPr id="7" name="Connecteur droit 6"/>
          <p:cNvCxnSpPr>
            <a:endCxn id="11" idx="2"/>
          </p:cNvCxnSpPr>
          <p:nvPr/>
        </p:nvCxnSpPr>
        <p:spPr bwMode="auto">
          <a:xfrm>
            <a:off x="6047190" y="1030456"/>
            <a:ext cx="1640893" cy="1205052"/>
          </a:xfrm>
          <a:prstGeom prst="line">
            <a:avLst/>
          </a:prstGeom>
          <a:solidFill>
            <a:schemeClr val="accent1"/>
          </a:solidFill>
          <a:ln w="38100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Connecteur droit 8"/>
          <p:cNvCxnSpPr/>
          <p:nvPr/>
        </p:nvCxnSpPr>
        <p:spPr bwMode="auto">
          <a:xfrm rot="5400000">
            <a:off x="5028406" y="2819400"/>
            <a:ext cx="3582194" cy="76994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bg2"/>
            </a:solidFill>
            <a:prstDash val="dot"/>
            <a:round/>
            <a:headEnd type="none" w="sm" len="sm"/>
            <a:tailEnd type="triangle" w="sm" len="sm"/>
          </a:ln>
          <a:effectLst/>
        </p:spPr>
      </p:cxnSp>
      <p:sp>
        <p:nvSpPr>
          <p:cNvPr id="10" name="Lune 9"/>
          <p:cNvSpPr/>
          <p:nvPr/>
        </p:nvSpPr>
        <p:spPr bwMode="auto">
          <a:xfrm rot="18594646">
            <a:off x="6304787" y="3812485"/>
            <a:ext cx="604277" cy="2136056"/>
          </a:xfrm>
          <a:prstGeom prst="moon">
            <a:avLst>
              <a:gd name="adj" fmla="val 2381"/>
            </a:avLst>
          </a:prstGeom>
          <a:solidFill>
            <a:schemeClr val="accent1"/>
          </a:solidFill>
          <a:ln w="38100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65" charset="0"/>
            </a:endParaRPr>
          </a:p>
        </p:txBody>
      </p:sp>
      <p:cxnSp>
        <p:nvCxnSpPr>
          <p:cNvPr id="13" name="Connecteur droit 12"/>
          <p:cNvCxnSpPr>
            <a:endCxn id="10" idx="0"/>
          </p:cNvCxnSpPr>
          <p:nvPr/>
        </p:nvCxnSpPr>
        <p:spPr bwMode="auto">
          <a:xfrm rot="5400000">
            <a:off x="4515010" y="2457140"/>
            <a:ext cx="2972920" cy="39838"/>
          </a:xfrm>
          <a:prstGeom prst="line">
            <a:avLst/>
          </a:prstGeom>
          <a:solidFill>
            <a:schemeClr val="accent1"/>
          </a:solidFill>
          <a:ln w="38100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5" name="Connecteur droit 14"/>
          <p:cNvCxnSpPr>
            <a:stCxn id="10" idx="0"/>
          </p:cNvCxnSpPr>
          <p:nvPr/>
        </p:nvCxnSpPr>
        <p:spPr bwMode="auto">
          <a:xfrm rot="10800000" flipH="1" flipV="1">
            <a:off x="5981551" y="3963519"/>
            <a:ext cx="1659750" cy="1464098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bg2"/>
            </a:solidFill>
            <a:prstDash val="dot"/>
            <a:round/>
            <a:headEnd type="none" w="sm" len="sm"/>
            <a:tailEnd type="none" w="sm" len="sm"/>
          </a:ln>
          <a:effectLst/>
        </p:spPr>
      </p:cxnSp>
      <p:cxnSp>
        <p:nvCxnSpPr>
          <p:cNvPr id="17" name="Connecteur droit 16"/>
          <p:cNvCxnSpPr>
            <a:stCxn id="11" idx="2"/>
            <a:endCxn id="10" idx="2"/>
          </p:cNvCxnSpPr>
          <p:nvPr/>
        </p:nvCxnSpPr>
        <p:spPr bwMode="auto">
          <a:xfrm flipH="1">
            <a:off x="7620001" y="2235508"/>
            <a:ext cx="68082" cy="3098491"/>
          </a:xfrm>
          <a:prstGeom prst="line">
            <a:avLst/>
          </a:prstGeom>
          <a:solidFill>
            <a:schemeClr val="accent1"/>
          </a:solidFill>
          <a:ln w="38100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9" name="Connecteur droit 28"/>
          <p:cNvCxnSpPr/>
          <p:nvPr/>
        </p:nvCxnSpPr>
        <p:spPr bwMode="auto">
          <a:xfrm>
            <a:off x="5257800" y="1905000"/>
            <a:ext cx="3352800" cy="312420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bg2"/>
            </a:solidFill>
            <a:prstDash val="sysDash"/>
            <a:round/>
            <a:headEnd type="triangle" w="sm" len="sm"/>
            <a:tailEnd type="none" w="sm" len="sm"/>
          </a:ln>
          <a:effectLst/>
        </p:spPr>
      </p:cxnSp>
      <p:cxnSp>
        <p:nvCxnSpPr>
          <p:cNvPr id="33" name="Connecteur droit 32"/>
          <p:cNvCxnSpPr/>
          <p:nvPr/>
        </p:nvCxnSpPr>
        <p:spPr bwMode="auto">
          <a:xfrm rot="10800000" flipV="1">
            <a:off x="5334000" y="3429000"/>
            <a:ext cx="1447800" cy="76200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rgbClr val="000000"/>
            </a:solidFill>
            <a:prstDash val="sysDash"/>
            <a:round/>
            <a:headEnd type="none" w="sm" len="sm"/>
            <a:tailEnd type="triangle" w="sm" len="sm"/>
          </a:ln>
          <a:effectLst/>
        </p:spPr>
      </p:cxnSp>
      <p:sp>
        <p:nvSpPr>
          <p:cNvPr id="48" name="Lune 47"/>
          <p:cNvSpPr/>
          <p:nvPr/>
        </p:nvSpPr>
        <p:spPr bwMode="auto">
          <a:xfrm rot="18770977">
            <a:off x="6257008" y="2596741"/>
            <a:ext cx="719630" cy="2088341"/>
          </a:xfrm>
          <a:prstGeom prst="moon">
            <a:avLst>
              <a:gd name="adj" fmla="val 2381"/>
            </a:avLst>
          </a:prstGeom>
          <a:solidFill>
            <a:schemeClr val="accent1"/>
          </a:solidFill>
          <a:ln w="38100" cap="sq" cmpd="sng" algn="ctr">
            <a:solidFill>
              <a:schemeClr val="bg2"/>
            </a:solidFill>
            <a:prstDash val="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65" charset="0"/>
            </a:endParaRPr>
          </a:p>
        </p:txBody>
      </p:sp>
      <p:sp>
        <p:nvSpPr>
          <p:cNvPr id="49" name="Lune 48"/>
          <p:cNvSpPr/>
          <p:nvPr/>
        </p:nvSpPr>
        <p:spPr bwMode="auto">
          <a:xfrm rot="19771639">
            <a:off x="6246701" y="2139061"/>
            <a:ext cx="580817" cy="3156661"/>
          </a:xfrm>
          <a:prstGeom prst="moon">
            <a:avLst>
              <a:gd name="adj" fmla="val 0"/>
            </a:avLst>
          </a:prstGeom>
          <a:solidFill>
            <a:schemeClr val="accent1"/>
          </a:solidFill>
          <a:ln w="38100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65" charset="0"/>
            </a:endParaRPr>
          </a:p>
        </p:txBody>
      </p:sp>
      <p:cxnSp>
        <p:nvCxnSpPr>
          <p:cNvPr id="52" name="Connecteur droit 51"/>
          <p:cNvCxnSpPr>
            <a:stCxn id="49" idx="0"/>
            <a:endCxn id="49" idx="2"/>
          </p:cNvCxnSpPr>
          <p:nvPr/>
        </p:nvCxnSpPr>
        <p:spPr bwMode="auto">
          <a:xfrm rot="16200000" flipH="1">
            <a:off x="5427086" y="2769702"/>
            <a:ext cx="2720635" cy="1600830"/>
          </a:xfrm>
          <a:prstGeom prst="line">
            <a:avLst/>
          </a:prstGeom>
          <a:solidFill>
            <a:schemeClr val="accent1"/>
          </a:solidFill>
          <a:ln w="38100" cap="sq" cmpd="sng" algn="ctr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  <a:effectLst/>
        </p:spPr>
      </p:cxnSp>
      <p:sp>
        <p:nvSpPr>
          <p:cNvPr id="53" name="ZoneTexte 52"/>
          <p:cNvSpPr txBox="1"/>
          <p:nvPr/>
        </p:nvSpPr>
        <p:spPr>
          <a:xfrm>
            <a:off x="5105400" y="3657600"/>
            <a:ext cx="304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y</a:t>
            </a:r>
            <a:r>
              <a:rPr lang="fr-FR" dirty="0" err="1" smtClean="0">
                <a:solidFill>
                  <a:schemeClr val="bg2"/>
                </a:solidFill>
              </a:rPr>
              <a:t>y</a:t>
            </a:r>
            <a:endParaRPr lang="fr-FR" dirty="0"/>
          </a:p>
        </p:txBody>
      </p:sp>
      <p:sp>
        <p:nvSpPr>
          <p:cNvPr id="55" name="ZoneTexte 54"/>
          <p:cNvSpPr txBox="1"/>
          <p:nvPr/>
        </p:nvSpPr>
        <p:spPr>
          <a:xfrm>
            <a:off x="4876800" y="1676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x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6858000" y="762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z</a:t>
            </a:r>
            <a:endParaRPr lang="fr-FR" dirty="0"/>
          </a:p>
        </p:txBody>
      </p:sp>
      <p:sp>
        <p:nvSpPr>
          <p:cNvPr id="58" name="ZoneTexte 57"/>
          <p:cNvSpPr txBox="1"/>
          <p:nvPr/>
        </p:nvSpPr>
        <p:spPr>
          <a:xfrm>
            <a:off x="685800" y="1524000"/>
            <a:ext cx="41148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Génératrice ou axe du 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Cylindre de rayon R et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 puissance = (n-1)/R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Un plan de section fait un angle a avec l’horizontale et détermine une ellipse d’équation :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x</a:t>
            </a:r>
            <a:r>
              <a:rPr lang="fr-FR" baseline="30000" dirty="0" smtClean="0">
                <a:solidFill>
                  <a:srgbClr val="000000"/>
                </a:solidFill>
              </a:rPr>
              <a:t>2</a:t>
            </a:r>
            <a:r>
              <a:rPr lang="fr-FR" dirty="0" smtClean="0">
                <a:solidFill>
                  <a:srgbClr val="000000"/>
                </a:solidFill>
              </a:rPr>
              <a:t>cos</a:t>
            </a:r>
            <a:r>
              <a:rPr lang="fr-FR" baseline="30000" dirty="0" smtClean="0">
                <a:solidFill>
                  <a:srgbClr val="000000"/>
                </a:solidFill>
              </a:rPr>
              <a:t>2</a:t>
            </a:r>
            <a:r>
              <a:rPr lang="fr-FR" dirty="0" smtClean="0">
                <a:solidFill>
                  <a:srgbClr val="000000"/>
                </a:solidFill>
              </a:rPr>
              <a:t>a + y</a:t>
            </a:r>
            <a:r>
              <a:rPr lang="fr-FR" baseline="30000" dirty="0" smtClean="0">
                <a:solidFill>
                  <a:srgbClr val="000000"/>
                </a:solidFill>
              </a:rPr>
              <a:t>2</a:t>
            </a:r>
            <a:r>
              <a:rPr lang="fr-FR" dirty="0" smtClean="0">
                <a:solidFill>
                  <a:srgbClr val="000000"/>
                </a:solidFill>
              </a:rPr>
              <a:t> = R</a:t>
            </a:r>
            <a:r>
              <a:rPr lang="fr-FR" baseline="30000" dirty="0" smtClean="0">
                <a:solidFill>
                  <a:srgbClr val="000000"/>
                </a:solidFill>
              </a:rPr>
              <a:t>2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L’équation du cercle horizontal est : x</a:t>
            </a:r>
            <a:r>
              <a:rPr lang="fr-FR" baseline="30000" dirty="0" smtClean="0">
                <a:solidFill>
                  <a:srgbClr val="000000"/>
                </a:solidFill>
              </a:rPr>
              <a:t>2</a:t>
            </a:r>
            <a:r>
              <a:rPr lang="fr-FR" dirty="0" smtClean="0">
                <a:solidFill>
                  <a:srgbClr val="000000"/>
                </a:solidFill>
              </a:rPr>
              <a:t>+y</a:t>
            </a:r>
            <a:r>
              <a:rPr lang="fr-FR" baseline="30000" dirty="0" smtClean="0">
                <a:solidFill>
                  <a:srgbClr val="000000"/>
                </a:solidFill>
              </a:rPr>
              <a:t>2</a:t>
            </a:r>
            <a:r>
              <a:rPr lang="fr-FR" dirty="0" smtClean="0">
                <a:solidFill>
                  <a:srgbClr val="000000"/>
                </a:solidFill>
              </a:rPr>
              <a:t>=R</a:t>
            </a:r>
            <a:r>
              <a:rPr lang="fr-FR" baseline="30000" dirty="0" smtClean="0">
                <a:solidFill>
                  <a:srgbClr val="000000"/>
                </a:solidFill>
              </a:rPr>
              <a:t>2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On posera : R =1 (norme)</a:t>
            </a:r>
            <a:endParaRPr lang="fr-FR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fr-FR" sz="3200" dirty="0" smtClean="0">
                <a:solidFill>
                  <a:srgbClr val="000000"/>
                </a:solidFill>
              </a:rPr>
              <a:t>Variations de puissance dans un cylindre</a:t>
            </a:r>
            <a:endParaRPr lang="fr-FR" sz="3200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410200"/>
          </a:xfrm>
        </p:spPr>
        <p:txBody>
          <a:bodyPr/>
          <a:lstStyle/>
          <a:p>
            <a:r>
              <a:rPr lang="fr-FR" sz="2400" dirty="0" smtClean="0">
                <a:solidFill>
                  <a:srgbClr val="000000"/>
                </a:solidFill>
              </a:rPr>
              <a:t>Equation du rayon du cercle osculateur à une courbe y= f(x):</a:t>
            </a:r>
          </a:p>
          <a:p>
            <a:pPr algn="ctr">
              <a:buNone/>
            </a:pPr>
            <a:r>
              <a:rPr lang="fr-FR" sz="2400" dirty="0" smtClean="0">
                <a:solidFill>
                  <a:srgbClr val="000000"/>
                </a:solidFill>
              </a:rPr>
              <a:t>r =(1+y’</a:t>
            </a:r>
            <a:r>
              <a:rPr lang="fr-FR" sz="2400" baseline="30000" dirty="0" smtClean="0">
                <a:solidFill>
                  <a:srgbClr val="000000"/>
                </a:solidFill>
              </a:rPr>
              <a:t>2</a:t>
            </a:r>
            <a:r>
              <a:rPr lang="fr-FR" sz="2400" dirty="0" smtClean="0">
                <a:solidFill>
                  <a:srgbClr val="000000"/>
                </a:solidFill>
              </a:rPr>
              <a:t>)</a:t>
            </a:r>
            <a:r>
              <a:rPr lang="fr-FR" sz="2400" baseline="30000" dirty="0" smtClean="0">
                <a:solidFill>
                  <a:srgbClr val="000000"/>
                </a:solidFill>
              </a:rPr>
              <a:t>3/2</a:t>
            </a:r>
            <a:r>
              <a:rPr lang="fr-FR" sz="2400" dirty="0" smtClean="0">
                <a:solidFill>
                  <a:srgbClr val="000000"/>
                </a:solidFill>
              </a:rPr>
              <a:t>/y’’</a:t>
            </a:r>
          </a:p>
          <a:p>
            <a:r>
              <a:rPr lang="fr-FR" sz="2400" dirty="0" smtClean="0">
                <a:solidFill>
                  <a:srgbClr val="000000"/>
                </a:solidFill>
              </a:rPr>
              <a:t>Dérivées (1) et (2) de l’ellipse d’équation : x</a:t>
            </a:r>
            <a:r>
              <a:rPr lang="fr-FR" sz="2400" baseline="30000" dirty="0" smtClean="0">
                <a:solidFill>
                  <a:srgbClr val="000000"/>
                </a:solidFill>
              </a:rPr>
              <a:t>2</a:t>
            </a:r>
            <a:r>
              <a:rPr lang="fr-FR" sz="2400" dirty="0" smtClean="0">
                <a:solidFill>
                  <a:srgbClr val="000000"/>
                </a:solidFill>
              </a:rPr>
              <a:t>cos</a:t>
            </a:r>
            <a:r>
              <a:rPr lang="fr-FR" sz="2400" baseline="30000" dirty="0" smtClean="0">
                <a:solidFill>
                  <a:srgbClr val="000000"/>
                </a:solidFill>
              </a:rPr>
              <a:t>2</a:t>
            </a:r>
            <a:r>
              <a:rPr lang="fr-FR" sz="2400" dirty="0" smtClean="0">
                <a:solidFill>
                  <a:srgbClr val="000000"/>
                </a:solidFill>
              </a:rPr>
              <a:t>a+y</a:t>
            </a:r>
            <a:r>
              <a:rPr lang="fr-FR" sz="2400" baseline="30000" dirty="0" smtClean="0">
                <a:solidFill>
                  <a:srgbClr val="000000"/>
                </a:solidFill>
              </a:rPr>
              <a:t>2</a:t>
            </a:r>
            <a:r>
              <a:rPr lang="fr-FR" sz="2400" dirty="0" smtClean="0">
                <a:solidFill>
                  <a:srgbClr val="000000"/>
                </a:solidFill>
              </a:rPr>
              <a:t> = 1 :</a:t>
            </a:r>
          </a:p>
          <a:p>
            <a:pPr algn="ctr">
              <a:buNone/>
            </a:pPr>
            <a:r>
              <a:rPr lang="fr-FR" sz="2400" dirty="0" smtClean="0">
                <a:solidFill>
                  <a:srgbClr val="000000"/>
                </a:solidFill>
              </a:rPr>
              <a:t>y’=-xcos</a:t>
            </a:r>
            <a:r>
              <a:rPr lang="fr-FR" sz="2400" baseline="30000" dirty="0" smtClean="0">
                <a:solidFill>
                  <a:srgbClr val="000000"/>
                </a:solidFill>
              </a:rPr>
              <a:t>2</a:t>
            </a:r>
            <a:r>
              <a:rPr lang="fr-FR" sz="2400" dirty="0" smtClean="0">
                <a:solidFill>
                  <a:srgbClr val="000000"/>
                </a:solidFill>
              </a:rPr>
              <a:t>a/(1-x</a:t>
            </a:r>
            <a:r>
              <a:rPr lang="fr-FR" sz="2400" baseline="30000" dirty="0" smtClean="0">
                <a:solidFill>
                  <a:srgbClr val="000000"/>
                </a:solidFill>
              </a:rPr>
              <a:t>2</a:t>
            </a:r>
            <a:r>
              <a:rPr lang="fr-FR" sz="2400" dirty="0" smtClean="0">
                <a:solidFill>
                  <a:srgbClr val="000000"/>
                </a:solidFill>
              </a:rPr>
              <a:t>cos</a:t>
            </a:r>
            <a:r>
              <a:rPr lang="fr-FR" sz="2400" baseline="30000" dirty="0" smtClean="0">
                <a:solidFill>
                  <a:srgbClr val="000000"/>
                </a:solidFill>
              </a:rPr>
              <a:t>2</a:t>
            </a:r>
            <a:r>
              <a:rPr lang="fr-FR" sz="2400" dirty="0" smtClean="0">
                <a:solidFill>
                  <a:srgbClr val="000000"/>
                </a:solidFill>
              </a:rPr>
              <a:t>a)</a:t>
            </a:r>
            <a:r>
              <a:rPr lang="fr-FR" sz="2400" baseline="30000" dirty="0" smtClean="0">
                <a:solidFill>
                  <a:srgbClr val="000000"/>
                </a:solidFill>
              </a:rPr>
              <a:t>1/2</a:t>
            </a:r>
          </a:p>
          <a:p>
            <a:pPr algn="ctr">
              <a:buNone/>
            </a:pPr>
            <a:r>
              <a:rPr lang="fr-FR" sz="2400" dirty="0" smtClean="0">
                <a:solidFill>
                  <a:srgbClr val="000000"/>
                </a:solidFill>
              </a:rPr>
              <a:t>y’’=-cos</a:t>
            </a:r>
            <a:r>
              <a:rPr lang="fr-FR" sz="2400" baseline="30000" dirty="0" smtClean="0">
                <a:solidFill>
                  <a:srgbClr val="000000"/>
                </a:solidFill>
              </a:rPr>
              <a:t>2</a:t>
            </a:r>
            <a:r>
              <a:rPr lang="fr-FR" sz="2400" dirty="0" smtClean="0">
                <a:solidFill>
                  <a:srgbClr val="000000"/>
                </a:solidFill>
              </a:rPr>
              <a:t>a/(1-x</a:t>
            </a:r>
            <a:r>
              <a:rPr lang="fr-FR" sz="2400" baseline="30000" dirty="0" smtClean="0">
                <a:solidFill>
                  <a:srgbClr val="000000"/>
                </a:solidFill>
              </a:rPr>
              <a:t>2</a:t>
            </a:r>
            <a:r>
              <a:rPr lang="fr-FR" sz="2400" dirty="0" smtClean="0">
                <a:solidFill>
                  <a:srgbClr val="000000"/>
                </a:solidFill>
              </a:rPr>
              <a:t>cos</a:t>
            </a:r>
            <a:r>
              <a:rPr lang="fr-FR" sz="2400" baseline="30000" dirty="0" smtClean="0">
                <a:solidFill>
                  <a:srgbClr val="000000"/>
                </a:solidFill>
              </a:rPr>
              <a:t>2</a:t>
            </a:r>
            <a:r>
              <a:rPr lang="fr-FR" sz="2400" dirty="0" smtClean="0">
                <a:solidFill>
                  <a:srgbClr val="000000"/>
                </a:solidFill>
              </a:rPr>
              <a:t>a)</a:t>
            </a:r>
            <a:r>
              <a:rPr lang="fr-FR" sz="2400" baseline="30000" dirty="0" smtClean="0">
                <a:solidFill>
                  <a:srgbClr val="000000"/>
                </a:solidFill>
              </a:rPr>
              <a:t>3/2</a:t>
            </a:r>
          </a:p>
          <a:p>
            <a:r>
              <a:rPr lang="fr-FR" sz="2400" dirty="0" smtClean="0">
                <a:solidFill>
                  <a:srgbClr val="000000"/>
                </a:solidFill>
              </a:rPr>
              <a:t>D’où les deux rayons osculateurs r</a:t>
            </a:r>
            <a:r>
              <a:rPr lang="fr-FR" sz="2400" baseline="-25000" dirty="0" smtClean="0">
                <a:solidFill>
                  <a:srgbClr val="000000"/>
                </a:solidFill>
              </a:rPr>
              <a:t>1</a:t>
            </a:r>
            <a:r>
              <a:rPr lang="fr-FR" sz="2400" dirty="0" smtClean="0">
                <a:solidFill>
                  <a:srgbClr val="000000"/>
                </a:solidFill>
              </a:rPr>
              <a:t> et r</a:t>
            </a:r>
            <a:r>
              <a:rPr lang="fr-FR" sz="2400" baseline="-25000" dirty="0" smtClean="0">
                <a:solidFill>
                  <a:srgbClr val="000000"/>
                </a:solidFill>
              </a:rPr>
              <a:t>2</a:t>
            </a:r>
            <a:r>
              <a:rPr lang="fr-FR" sz="2400" dirty="0" smtClean="0">
                <a:solidFill>
                  <a:srgbClr val="000000"/>
                </a:solidFill>
              </a:rPr>
              <a:t> perpendiculaires :</a:t>
            </a:r>
          </a:p>
          <a:p>
            <a:pPr algn="ctr">
              <a:buNone/>
            </a:pPr>
            <a:r>
              <a:rPr lang="fr-FR" sz="2400" dirty="0" smtClean="0">
                <a:solidFill>
                  <a:srgbClr val="000000"/>
                </a:solidFill>
              </a:rPr>
              <a:t>r</a:t>
            </a:r>
            <a:r>
              <a:rPr lang="fr-FR" sz="2400" baseline="-25000" dirty="0" smtClean="0">
                <a:solidFill>
                  <a:srgbClr val="000000"/>
                </a:solidFill>
              </a:rPr>
              <a:t>1</a:t>
            </a:r>
            <a:r>
              <a:rPr lang="fr-FR" sz="2400" dirty="0" smtClean="0">
                <a:solidFill>
                  <a:srgbClr val="000000"/>
                </a:solidFill>
              </a:rPr>
              <a:t>=(1-x</a:t>
            </a:r>
            <a:r>
              <a:rPr lang="fr-FR" sz="2400" baseline="30000" dirty="0" smtClean="0">
                <a:solidFill>
                  <a:srgbClr val="000000"/>
                </a:solidFill>
              </a:rPr>
              <a:t>2</a:t>
            </a:r>
            <a:r>
              <a:rPr lang="fr-FR" sz="2400" dirty="0" smtClean="0">
                <a:solidFill>
                  <a:srgbClr val="000000"/>
                </a:solidFill>
              </a:rPr>
              <a:t>cos</a:t>
            </a:r>
            <a:r>
              <a:rPr lang="fr-FR" sz="2400" baseline="30000" dirty="0" smtClean="0">
                <a:solidFill>
                  <a:srgbClr val="000000"/>
                </a:solidFill>
              </a:rPr>
              <a:t>2</a:t>
            </a:r>
            <a:r>
              <a:rPr lang="fr-FR" sz="2400" dirty="0" smtClean="0">
                <a:solidFill>
                  <a:srgbClr val="000000"/>
                </a:solidFill>
              </a:rPr>
              <a:t>a+x</a:t>
            </a:r>
            <a:r>
              <a:rPr lang="fr-FR" sz="2400" baseline="30000" dirty="0" smtClean="0">
                <a:solidFill>
                  <a:srgbClr val="000000"/>
                </a:solidFill>
              </a:rPr>
              <a:t>2</a:t>
            </a:r>
            <a:r>
              <a:rPr lang="fr-FR" sz="2400" dirty="0" smtClean="0">
                <a:solidFill>
                  <a:srgbClr val="000000"/>
                </a:solidFill>
              </a:rPr>
              <a:t>cos</a:t>
            </a:r>
            <a:r>
              <a:rPr lang="fr-FR" sz="2400" baseline="30000" dirty="0" smtClean="0">
                <a:solidFill>
                  <a:srgbClr val="000000"/>
                </a:solidFill>
              </a:rPr>
              <a:t>4</a:t>
            </a:r>
            <a:r>
              <a:rPr lang="fr-FR" sz="2400" dirty="0" smtClean="0">
                <a:solidFill>
                  <a:srgbClr val="000000"/>
                </a:solidFill>
              </a:rPr>
              <a:t>a)</a:t>
            </a:r>
            <a:r>
              <a:rPr lang="fr-FR" sz="2400" baseline="30000" dirty="0" smtClean="0">
                <a:solidFill>
                  <a:srgbClr val="000000"/>
                </a:solidFill>
              </a:rPr>
              <a:t>3/2</a:t>
            </a:r>
            <a:r>
              <a:rPr lang="fr-FR" sz="2400" dirty="0" smtClean="0">
                <a:solidFill>
                  <a:srgbClr val="000000"/>
                </a:solidFill>
              </a:rPr>
              <a:t>/-cos</a:t>
            </a:r>
            <a:r>
              <a:rPr lang="fr-FR" sz="2400" baseline="30000" dirty="0" smtClean="0">
                <a:solidFill>
                  <a:srgbClr val="000000"/>
                </a:solidFill>
              </a:rPr>
              <a:t>2</a:t>
            </a:r>
            <a:r>
              <a:rPr lang="fr-FR" sz="2400" dirty="0" smtClean="0">
                <a:solidFill>
                  <a:srgbClr val="000000"/>
                </a:solidFill>
              </a:rPr>
              <a:t>a</a:t>
            </a:r>
          </a:p>
          <a:p>
            <a:pPr algn="ctr">
              <a:buNone/>
            </a:pPr>
            <a:r>
              <a:rPr lang="fr-FR" sz="2400" dirty="0" smtClean="0">
                <a:solidFill>
                  <a:srgbClr val="000000"/>
                </a:solidFill>
              </a:rPr>
              <a:t>r</a:t>
            </a:r>
            <a:r>
              <a:rPr lang="fr-FR" sz="2400" baseline="-25000" dirty="0" smtClean="0">
                <a:solidFill>
                  <a:srgbClr val="000000"/>
                </a:solidFill>
              </a:rPr>
              <a:t>2</a:t>
            </a:r>
            <a:r>
              <a:rPr lang="fr-FR" sz="2400" dirty="0" smtClean="0">
                <a:solidFill>
                  <a:srgbClr val="000000"/>
                </a:solidFill>
              </a:rPr>
              <a:t>=(1-x</a:t>
            </a:r>
            <a:r>
              <a:rPr lang="fr-FR" sz="2400" baseline="30000" dirty="0" smtClean="0">
                <a:solidFill>
                  <a:srgbClr val="000000"/>
                </a:solidFill>
              </a:rPr>
              <a:t>2</a:t>
            </a:r>
            <a:r>
              <a:rPr lang="fr-FR" sz="2400" dirty="0" smtClean="0">
                <a:solidFill>
                  <a:srgbClr val="000000"/>
                </a:solidFill>
              </a:rPr>
              <a:t>sin</a:t>
            </a:r>
            <a:r>
              <a:rPr lang="fr-FR" sz="2400" baseline="30000" dirty="0" smtClean="0">
                <a:solidFill>
                  <a:srgbClr val="000000"/>
                </a:solidFill>
              </a:rPr>
              <a:t>2</a:t>
            </a:r>
            <a:r>
              <a:rPr lang="fr-FR" sz="2400" dirty="0" smtClean="0">
                <a:solidFill>
                  <a:srgbClr val="000000"/>
                </a:solidFill>
              </a:rPr>
              <a:t>a+x</a:t>
            </a:r>
            <a:r>
              <a:rPr lang="fr-FR" sz="2400" baseline="30000" dirty="0" smtClean="0">
                <a:solidFill>
                  <a:srgbClr val="000000"/>
                </a:solidFill>
              </a:rPr>
              <a:t>2</a:t>
            </a:r>
            <a:r>
              <a:rPr lang="fr-FR" sz="2400" dirty="0" smtClean="0">
                <a:solidFill>
                  <a:srgbClr val="000000"/>
                </a:solidFill>
              </a:rPr>
              <a:t>sin</a:t>
            </a:r>
            <a:r>
              <a:rPr lang="fr-FR" sz="2400" baseline="30000" dirty="0" smtClean="0">
                <a:solidFill>
                  <a:srgbClr val="000000"/>
                </a:solidFill>
              </a:rPr>
              <a:t>4</a:t>
            </a:r>
            <a:r>
              <a:rPr lang="fr-FR" sz="2400" dirty="0" smtClean="0">
                <a:solidFill>
                  <a:srgbClr val="000000"/>
                </a:solidFill>
              </a:rPr>
              <a:t>a)</a:t>
            </a:r>
            <a:r>
              <a:rPr lang="fr-FR" sz="2400" baseline="30000" dirty="0" smtClean="0">
                <a:solidFill>
                  <a:srgbClr val="000000"/>
                </a:solidFill>
              </a:rPr>
              <a:t>3/2</a:t>
            </a:r>
            <a:r>
              <a:rPr lang="fr-FR" sz="2400" dirty="0" smtClean="0">
                <a:solidFill>
                  <a:srgbClr val="000000"/>
                </a:solidFill>
              </a:rPr>
              <a:t>/-sin</a:t>
            </a:r>
            <a:r>
              <a:rPr lang="fr-FR" sz="2400" baseline="30000" dirty="0" smtClean="0">
                <a:solidFill>
                  <a:srgbClr val="000000"/>
                </a:solidFill>
              </a:rPr>
              <a:t>2</a:t>
            </a:r>
            <a:r>
              <a:rPr lang="fr-FR" sz="2400" dirty="0" smtClean="0">
                <a:solidFill>
                  <a:srgbClr val="000000"/>
                </a:solidFill>
              </a:rPr>
              <a:t>a</a:t>
            </a:r>
          </a:p>
          <a:p>
            <a:pPr algn="ctr">
              <a:buNone/>
            </a:pPr>
            <a:endParaRPr lang="fr-FR" sz="24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FR" sz="2000" dirty="0" smtClean="0">
                <a:solidFill>
                  <a:srgbClr val="000000"/>
                </a:solidFill>
              </a:rPr>
              <a:t>Les formules se vérifient pour x=0 au sommet soit r</a:t>
            </a:r>
            <a:r>
              <a:rPr lang="fr-FR" sz="2000" baseline="-25000" dirty="0" smtClean="0">
                <a:solidFill>
                  <a:srgbClr val="000000"/>
                </a:solidFill>
              </a:rPr>
              <a:t>1</a:t>
            </a:r>
            <a:r>
              <a:rPr lang="fr-FR" sz="2000" dirty="0" smtClean="0">
                <a:solidFill>
                  <a:srgbClr val="000000"/>
                </a:solidFill>
              </a:rPr>
              <a:t>=1/cos</a:t>
            </a:r>
            <a:r>
              <a:rPr lang="fr-FR" sz="2000" baseline="30000" dirty="0" smtClean="0">
                <a:solidFill>
                  <a:srgbClr val="000000"/>
                </a:solidFill>
              </a:rPr>
              <a:t>2</a:t>
            </a:r>
            <a:r>
              <a:rPr lang="fr-FR" sz="2000" dirty="0" smtClean="0">
                <a:solidFill>
                  <a:srgbClr val="000000"/>
                </a:solidFill>
              </a:rPr>
              <a:t>a et r</a:t>
            </a:r>
            <a:r>
              <a:rPr lang="fr-FR" sz="2000" baseline="-25000" dirty="0" smtClean="0">
                <a:solidFill>
                  <a:srgbClr val="000000"/>
                </a:solidFill>
              </a:rPr>
              <a:t>2</a:t>
            </a:r>
            <a:r>
              <a:rPr lang="fr-FR" sz="2000" dirty="0" smtClean="0">
                <a:solidFill>
                  <a:srgbClr val="000000"/>
                </a:solidFill>
              </a:rPr>
              <a:t>=1/sin</a:t>
            </a:r>
            <a:r>
              <a:rPr lang="fr-FR" sz="2000" baseline="30000" dirty="0" smtClean="0">
                <a:solidFill>
                  <a:srgbClr val="000000"/>
                </a:solidFill>
              </a:rPr>
              <a:t>2</a:t>
            </a:r>
            <a:r>
              <a:rPr lang="fr-FR" sz="2000" dirty="0" smtClean="0">
                <a:solidFill>
                  <a:srgbClr val="000000"/>
                </a:solidFill>
              </a:rPr>
              <a:t>a</a:t>
            </a:r>
          </a:p>
          <a:p>
            <a:pPr>
              <a:buNone/>
            </a:pPr>
            <a:r>
              <a:rPr lang="fr-FR" sz="2000" dirty="0" smtClean="0">
                <a:solidFill>
                  <a:srgbClr val="000000"/>
                </a:solidFill>
              </a:rPr>
              <a:t>Pour a=0, r</a:t>
            </a:r>
            <a:r>
              <a:rPr lang="fr-FR" sz="2000" baseline="-25000" dirty="0" smtClean="0">
                <a:solidFill>
                  <a:srgbClr val="000000"/>
                </a:solidFill>
              </a:rPr>
              <a:t>1</a:t>
            </a:r>
            <a:r>
              <a:rPr lang="fr-FR" sz="2000" dirty="0" smtClean="0">
                <a:solidFill>
                  <a:srgbClr val="000000"/>
                </a:solidFill>
              </a:rPr>
              <a:t>=1 er r</a:t>
            </a:r>
            <a:r>
              <a:rPr lang="fr-FR" sz="2000" baseline="-25000" dirty="0" smtClean="0">
                <a:solidFill>
                  <a:srgbClr val="000000"/>
                </a:solidFill>
              </a:rPr>
              <a:t>2</a:t>
            </a:r>
            <a:r>
              <a:rPr lang="fr-FR" sz="2000" dirty="0" smtClean="0">
                <a:solidFill>
                  <a:srgbClr val="000000"/>
                </a:solidFill>
              </a:rPr>
              <a:t>=0</a:t>
            </a:r>
          </a:p>
          <a:p>
            <a:pPr>
              <a:buNone/>
            </a:pPr>
            <a:r>
              <a:rPr lang="fr-FR" sz="2000" dirty="0" smtClean="0">
                <a:solidFill>
                  <a:srgbClr val="000000"/>
                </a:solidFill>
              </a:rPr>
              <a:t>Pour a=π/2 r</a:t>
            </a:r>
            <a:r>
              <a:rPr lang="fr-FR" sz="2000" baseline="-25000" dirty="0" smtClean="0">
                <a:solidFill>
                  <a:srgbClr val="000000"/>
                </a:solidFill>
              </a:rPr>
              <a:t>1</a:t>
            </a:r>
            <a:r>
              <a:rPr lang="fr-FR" sz="2000" dirty="0" smtClean="0">
                <a:solidFill>
                  <a:srgbClr val="000000"/>
                </a:solidFill>
              </a:rPr>
              <a:t>=0 et r</a:t>
            </a:r>
            <a:r>
              <a:rPr lang="fr-FR" sz="2000" baseline="-25000" dirty="0" smtClean="0">
                <a:solidFill>
                  <a:srgbClr val="000000"/>
                </a:solidFill>
              </a:rPr>
              <a:t>2</a:t>
            </a:r>
            <a:r>
              <a:rPr lang="fr-FR" sz="2000" dirty="0" smtClean="0">
                <a:solidFill>
                  <a:srgbClr val="000000"/>
                </a:solidFill>
              </a:rPr>
              <a:t>=1</a:t>
            </a:r>
            <a:endParaRPr lang="fr-FR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609600"/>
          </a:xfrm>
        </p:spPr>
        <p:txBody>
          <a:bodyPr/>
          <a:lstStyle/>
          <a:p>
            <a:r>
              <a:rPr lang="fr-FR" sz="3200" dirty="0" smtClean="0">
                <a:solidFill>
                  <a:srgbClr val="000000"/>
                </a:solidFill>
              </a:rPr>
              <a:t>Variations de puissance dans un cylindre</a:t>
            </a:r>
            <a:endParaRPr lang="fr-FR" sz="3200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3400" y="990600"/>
            <a:ext cx="8458200" cy="4114800"/>
          </a:xfrm>
        </p:spPr>
        <p:txBody>
          <a:bodyPr/>
          <a:lstStyle/>
          <a:p>
            <a:pPr>
              <a:buNone/>
            </a:pPr>
            <a:r>
              <a:rPr lang="fr-FR" sz="2400" dirty="0" smtClean="0">
                <a:solidFill>
                  <a:srgbClr val="000000"/>
                </a:solidFill>
              </a:rPr>
              <a:t>Puissance du dioptrie : P =(n-1)/r</a:t>
            </a:r>
          </a:p>
          <a:p>
            <a:pPr>
              <a:buNone/>
            </a:pPr>
            <a:r>
              <a:rPr lang="fr-FR" sz="2400" dirty="0" smtClean="0">
                <a:solidFill>
                  <a:srgbClr val="000000"/>
                </a:solidFill>
              </a:rPr>
              <a:t>D’où les 2 puissances des méridiens perpendiculaires (r =1) :</a:t>
            </a:r>
          </a:p>
          <a:p>
            <a:pPr>
              <a:buNone/>
            </a:pPr>
            <a:r>
              <a:rPr lang="fr-FR" sz="2400" dirty="0" smtClean="0">
                <a:solidFill>
                  <a:srgbClr val="000000"/>
                </a:solidFill>
              </a:rPr>
              <a:t>P</a:t>
            </a:r>
            <a:r>
              <a:rPr lang="fr-FR" sz="2400" baseline="-25000" dirty="0" smtClean="0">
                <a:solidFill>
                  <a:srgbClr val="000000"/>
                </a:solidFill>
              </a:rPr>
              <a:t>1</a:t>
            </a:r>
            <a:r>
              <a:rPr lang="fr-FR" sz="2400" dirty="0" smtClean="0">
                <a:solidFill>
                  <a:srgbClr val="000000"/>
                </a:solidFill>
              </a:rPr>
              <a:t>=(n-1)cos</a:t>
            </a:r>
            <a:r>
              <a:rPr lang="fr-FR" sz="2400" baseline="30000" dirty="0" smtClean="0">
                <a:solidFill>
                  <a:srgbClr val="000000"/>
                </a:solidFill>
              </a:rPr>
              <a:t>2</a:t>
            </a:r>
            <a:r>
              <a:rPr lang="fr-FR" sz="2400" dirty="0" smtClean="0">
                <a:solidFill>
                  <a:srgbClr val="000000"/>
                </a:solidFill>
              </a:rPr>
              <a:t>a = (n-1)/2.(cos2a + 1)</a:t>
            </a:r>
          </a:p>
          <a:p>
            <a:pPr>
              <a:buNone/>
            </a:pPr>
            <a:r>
              <a:rPr lang="fr-FR" sz="2400" dirty="0" smtClean="0">
                <a:solidFill>
                  <a:srgbClr val="000000"/>
                </a:solidFill>
              </a:rPr>
              <a:t>P</a:t>
            </a:r>
            <a:r>
              <a:rPr lang="fr-FR" sz="2400" baseline="-25000" dirty="0" smtClean="0">
                <a:solidFill>
                  <a:srgbClr val="000000"/>
                </a:solidFill>
              </a:rPr>
              <a:t>2</a:t>
            </a:r>
            <a:r>
              <a:rPr lang="fr-FR" sz="2400" dirty="0" smtClean="0">
                <a:solidFill>
                  <a:srgbClr val="000000"/>
                </a:solidFill>
              </a:rPr>
              <a:t>=(n-1)sin</a:t>
            </a:r>
            <a:r>
              <a:rPr lang="fr-FR" sz="2400" baseline="30000" dirty="0" smtClean="0">
                <a:solidFill>
                  <a:srgbClr val="000000"/>
                </a:solidFill>
              </a:rPr>
              <a:t>2</a:t>
            </a:r>
            <a:r>
              <a:rPr lang="fr-FR" sz="2400" dirty="0" smtClean="0">
                <a:solidFill>
                  <a:srgbClr val="000000"/>
                </a:solidFill>
              </a:rPr>
              <a:t>a = (n-1)/2.(1 - cos2a)</a:t>
            </a:r>
          </a:p>
          <a:p>
            <a:pPr>
              <a:buNone/>
            </a:pPr>
            <a:endParaRPr lang="fr-FR" sz="24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FR" sz="2400" dirty="0" smtClean="0">
                <a:solidFill>
                  <a:srgbClr val="000000"/>
                </a:solidFill>
              </a:rPr>
              <a:t>La variation de puissance du cylindre ne suit pas une fonction sinus ou cosinus simple </a:t>
            </a:r>
            <a:r>
              <a:rPr lang="fr-FR" sz="2400" smtClean="0">
                <a:solidFill>
                  <a:srgbClr val="000000"/>
                </a:solidFill>
              </a:rPr>
              <a:t>mais se </a:t>
            </a:r>
            <a:r>
              <a:rPr lang="fr-FR" sz="2400" dirty="0" smtClean="0">
                <a:solidFill>
                  <a:srgbClr val="000000"/>
                </a:solidFill>
              </a:rPr>
              <a:t>décompose en deux puissances fonction de l’arc double ou du carré du sinus</a:t>
            </a:r>
          </a:p>
          <a:p>
            <a:pPr>
              <a:buNone/>
            </a:pPr>
            <a:r>
              <a:rPr lang="fr-FR" sz="2400" dirty="0" smtClean="0">
                <a:solidFill>
                  <a:srgbClr val="000000"/>
                </a:solidFill>
              </a:rPr>
              <a:t>Si on regarde au frontofocomètre, la variation de puissance d’un cylindre de + 3 à 90°, on voit une netteté des mires pour +3 à 90° et 0 à 0°; entre les deux, les mires sont floues, il n’y a pas de focalisation individualisée, ce qui rejoint le calcul.</a:t>
            </a:r>
            <a:endParaRPr lang="fr-FR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fr-FR" sz="3200">
                <a:solidFill>
                  <a:srgbClr val="FFFF00"/>
                </a:solidFill>
                <a:latin typeface="Chicago" pitchFamily="-86" charset="0"/>
              </a:rPr>
              <a:t>Astigmatisme des faisceaux obliques dans un dioptre sphérique</a:t>
            </a:r>
          </a:p>
        </p:txBody>
      </p:sp>
      <p:sp>
        <p:nvSpPr>
          <p:cNvPr id="38915" name="Text Box 19"/>
          <p:cNvSpPr txBox="1">
            <a:spLocks noChangeArrowheads="1"/>
          </p:cNvSpPr>
          <p:nvPr/>
        </p:nvSpPr>
        <p:spPr bwMode="auto">
          <a:xfrm>
            <a:off x="533400" y="2362200"/>
            <a:ext cx="7848600" cy="3524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fr-FR" b="1">
                <a:solidFill>
                  <a:srgbClr val="0D0D0D"/>
                </a:solidFill>
                <a:latin typeface="Arial" charset="0"/>
              </a:rPr>
              <a:t>Lorsqu’un faisceau lumineux aborde un dioptre sphérique non perpendiculairement, il subit une focalisation astigmate en deux focales   :</a:t>
            </a:r>
          </a:p>
          <a:p>
            <a:pPr>
              <a:lnSpc>
                <a:spcPct val="140000"/>
              </a:lnSpc>
              <a:spcBef>
                <a:spcPct val="50000"/>
              </a:spcBef>
              <a:buClr>
                <a:srgbClr val="66FF33"/>
              </a:buClr>
              <a:buFont typeface="Wingdings" charset="2"/>
              <a:buChar char="t"/>
            </a:pPr>
            <a:r>
              <a:rPr lang="fr-FR" b="1">
                <a:solidFill>
                  <a:srgbClr val="0D0D0D"/>
                </a:solidFill>
                <a:latin typeface="Arial" charset="0"/>
              </a:rPr>
              <a:t> L ’une tangentielle perpendiculaire au plan vertical</a:t>
            </a:r>
          </a:p>
          <a:p>
            <a:pPr>
              <a:lnSpc>
                <a:spcPct val="140000"/>
              </a:lnSpc>
              <a:spcBef>
                <a:spcPct val="50000"/>
              </a:spcBef>
              <a:buClr>
                <a:srgbClr val="FFCC00"/>
              </a:buClr>
              <a:buFont typeface="Wingdings" charset="2"/>
              <a:buChar char="t"/>
            </a:pPr>
            <a:r>
              <a:rPr lang="fr-FR" b="1">
                <a:solidFill>
                  <a:srgbClr val="0D0D0D"/>
                </a:solidFill>
                <a:latin typeface="Arial" charset="0"/>
              </a:rPr>
              <a:t> L ’autre sagittale perpendiculaire à la première et parallèle au plan vertical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8" name="Ellipse 7"/>
          <p:cNvSpPr/>
          <p:nvPr/>
        </p:nvSpPr>
        <p:spPr bwMode="auto">
          <a:xfrm>
            <a:off x="4038600" y="1066800"/>
            <a:ext cx="4800600" cy="5105400"/>
          </a:xfrm>
          <a:prstGeom prst="ellipse">
            <a:avLst/>
          </a:prstGeom>
          <a:noFill/>
          <a:ln w="38100" cap="sq" cmpd="sng" algn="ctr">
            <a:solidFill>
              <a:srgbClr val="02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65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4038600" y="2971800"/>
            <a:ext cx="4800600" cy="1371600"/>
          </a:xfrm>
          <a:prstGeom prst="ellipse">
            <a:avLst/>
          </a:prstGeom>
          <a:noFill/>
          <a:ln w="19050" cap="sq" cmpd="sng" algn="ctr">
            <a:solidFill>
              <a:srgbClr val="02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65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4724400" y="1447800"/>
            <a:ext cx="3429000" cy="914400"/>
          </a:xfrm>
          <a:prstGeom prst="ellipse">
            <a:avLst/>
          </a:prstGeom>
          <a:noFill/>
          <a:ln w="19050" cap="sq" cmpd="sng" algn="ctr">
            <a:solidFill>
              <a:srgbClr val="02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65" charset="0"/>
            </a:endParaRPr>
          </a:p>
        </p:txBody>
      </p:sp>
      <p:cxnSp>
        <p:nvCxnSpPr>
          <p:cNvPr id="12" name="Connecteur droit 11"/>
          <p:cNvCxnSpPr>
            <a:stCxn id="10" idx="2"/>
          </p:cNvCxnSpPr>
          <p:nvPr/>
        </p:nvCxnSpPr>
        <p:spPr bwMode="auto">
          <a:xfrm rot="10800000" flipH="1">
            <a:off x="4724400" y="1828800"/>
            <a:ext cx="3657600" cy="7620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020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15" name="Connecteur droit 14"/>
          <p:cNvCxnSpPr/>
          <p:nvPr/>
        </p:nvCxnSpPr>
        <p:spPr bwMode="auto">
          <a:xfrm>
            <a:off x="3200400" y="1905000"/>
            <a:ext cx="1371600" cy="1588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rgbClr val="020000"/>
            </a:solidFill>
            <a:prstDash val="solid"/>
            <a:round/>
            <a:headEnd type="none" w="sm" len="sm"/>
            <a:tailEnd type="arrow" w="sm" len="sm"/>
          </a:ln>
          <a:effectLst/>
        </p:spPr>
      </p:cxnSp>
      <p:cxnSp>
        <p:nvCxnSpPr>
          <p:cNvPr id="18" name="Connecteur droit 17"/>
          <p:cNvCxnSpPr/>
          <p:nvPr/>
        </p:nvCxnSpPr>
        <p:spPr bwMode="auto">
          <a:xfrm>
            <a:off x="3962400" y="1219200"/>
            <a:ext cx="2590800" cy="243840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020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1" name="Connecteur droit 20"/>
          <p:cNvCxnSpPr>
            <a:endCxn id="9" idx="6"/>
          </p:cNvCxnSpPr>
          <p:nvPr/>
        </p:nvCxnSpPr>
        <p:spPr bwMode="auto">
          <a:xfrm flipV="1">
            <a:off x="4038600" y="3657600"/>
            <a:ext cx="4800600" cy="7620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020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3" name="ZoneTexte 22"/>
          <p:cNvSpPr txBox="1"/>
          <p:nvPr/>
        </p:nvSpPr>
        <p:spPr>
          <a:xfrm>
            <a:off x="609600" y="3581400"/>
            <a:ext cx="327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chemeClr val="bg2"/>
                </a:solidFill>
              </a:rPr>
              <a:t>Le plan de réfraction est défini par le rayon incident et la normale au point de contact.</a:t>
            </a:r>
          </a:p>
          <a:p>
            <a:r>
              <a:rPr lang="fr-FR" sz="1800" dirty="0" smtClean="0">
                <a:solidFill>
                  <a:schemeClr val="bg2"/>
                </a:solidFill>
              </a:rPr>
              <a:t>En ce point existent deux rayons de courbures perpendiculaires, R du grand cercle vertical (orthodromie) et r du petit cercle horizontal (loxodromie)</a:t>
            </a:r>
            <a:endParaRPr lang="fr-FR" sz="1800" dirty="0">
              <a:solidFill>
                <a:schemeClr val="bg2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0" y="3048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Variation du rayon </a:t>
            </a:r>
            <a:r>
              <a:rPr lang="fr-FR" dirty="0" err="1" smtClean="0">
                <a:solidFill>
                  <a:schemeClr val="bg2"/>
                </a:solidFill>
              </a:rPr>
              <a:t>ρ</a:t>
            </a:r>
            <a:r>
              <a:rPr lang="fr-FR" dirty="0" smtClean="0">
                <a:solidFill>
                  <a:schemeClr val="bg2"/>
                </a:solidFill>
              </a:rPr>
              <a:t> lorsque le cercle tourne autour de AB, le rayon passant de r à R.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495800" y="1295400"/>
            <a:ext cx="30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A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8153400" y="1447800"/>
            <a:ext cx="30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B</a:t>
            </a:r>
            <a:endParaRPr lang="fr-FR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fr-FR" sz="4800">
                <a:solidFill>
                  <a:srgbClr val="FFFF00"/>
                </a:solidFill>
              </a:rPr>
              <a:t>Verres astigmates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895600"/>
            <a:ext cx="7772400" cy="2743200"/>
          </a:xfrm>
        </p:spPr>
        <p:txBody>
          <a:bodyPr/>
          <a:lstStyle/>
          <a:p>
            <a:pPr>
              <a:buClr>
                <a:srgbClr val="66FF33"/>
              </a:buClr>
              <a:buSzPct val="85000"/>
              <a:buFont typeface="Wingdings" charset="2"/>
              <a:buChar char="t"/>
            </a:pPr>
            <a:r>
              <a:rPr lang="fr-FR" sz="4000">
                <a:solidFill>
                  <a:srgbClr val="003366"/>
                </a:solidFill>
                <a:latin typeface="Arial" charset="0"/>
              </a:rPr>
              <a:t>Verres cylindriques</a:t>
            </a:r>
          </a:p>
          <a:p>
            <a:pPr>
              <a:buClr>
                <a:srgbClr val="66FF33"/>
              </a:buClr>
              <a:buSzPct val="85000"/>
              <a:buFont typeface="Wingdings" charset="2"/>
              <a:buChar char="t"/>
            </a:pPr>
            <a:endParaRPr lang="fr-FR" sz="4000">
              <a:solidFill>
                <a:srgbClr val="003366"/>
              </a:solidFill>
              <a:latin typeface="Arial" charset="0"/>
            </a:endParaRPr>
          </a:p>
          <a:p>
            <a:pPr>
              <a:buClr>
                <a:srgbClr val="66FF33"/>
              </a:buClr>
              <a:buSzPct val="85000"/>
              <a:buFont typeface="Wingdings" charset="2"/>
              <a:buChar char="t"/>
            </a:pPr>
            <a:r>
              <a:rPr lang="fr-FR" sz="4000">
                <a:solidFill>
                  <a:srgbClr val="003366"/>
                </a:solidFill>
                <a:latin typeface="Arial" charset="0"/>
              </a:rPr>
              <a:t>Verres toriques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8" name="Ellipse 7"/>
          <p:cNvSpPr/>
          <p:nvPr/>
        </p:nvSpPr>
        <p:spPr bwMode="auto">
          <a:xfrm>
            <a:off x="4038600" y="1066800"/>
            <a:ext cx="4800600" cy="5105400"/>
          </a:xfrm>
          <a:prstGeom prst="ellipse">
            <a:avLst/>
          </a:prstGeom>
          <a:noFill/>
          <a:ln w="38100" cap="sq" cmpd="sng" algn="ctr">
            <a:solidFill>
              <a:srgbClr val="02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65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4724400" y="1447800"/>
            <a:ext cx="3429000" cy="914400"/>
          </a:xfrm>
          <a:prstGeom prst="ellipse">
            <a:avLst/>
          </a:prstGeom>
          <a:noFill/>
          <a:ln w="19050" cap="sq" cmpd="sng" algn="ctr">
            <a:solidFill>
              <a:srgbClr val="02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65" charset="0"/>
            </a:endParaRPr>
          </a:p>
        </p:txBody>
      </p:sp>
      <p:cxnSp>
        <p:nvCxnSpPr>
          <p:cNvPr id="12" name="Connecteur droit 11"/>
          <p:cNvCxnSpPr>
            <a:stCxn id="10" idx="2"/>
          </p:cNvCxnSpPr>
          <p:nvPr/>
        </p:nvCxnSpPr>
        <p:spPr bwMode="auto">
          <a:xfrm rot="10800000" flipH="1">
            <a:off x="4724400" y="1828800"/>
            <a:ext cx="3657600" cy="7620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020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1" name="Connecteur droit 20"/>
          <p:cNvCxnSpPr/>
          <p:nvPr/>
        </p:nvCxnSpPr>
        <p:spPr bwMode="auto">
          <a:xfrm flipV="1">
            <a:off x="4038600" y="3657600"/>
            <a:ext cx="4800600" cy="7620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020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4" name="ZoneTexte 23"/>
          <p:cNvSpPr txBox="1"/>
          <p:nvPr/>
        </p:nvSpPr>
        <p:spPr>
          <a:xfrm>
            <a:off x="0" y="3048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Variation du rayon </a:t>
            </a:r>
            <a:r>
              <a:rPr lang="fr-FR" dirty="0" err="1" smtClean="0">
                <a:solidFill>
                  <a:schemeClr val="bg2"/>
                </a:solidFill>
              </a:rPr>
              <a:t>ρ</a:t>
            </a:r>
            <a:r>
              <a:rPr lang="fr-FR" dirty="0" smtClean="0">
                <a:solidFill>
                  <a:schemeClr val="bg2"/>
                </a:solidFill>
              </a:rPr>
              <a:t> :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495800" y="1295400"/>
            <a:ext cx="30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A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8153400" y="1447800"/>
            <a:ext cx="30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B</a:t>
            </a:r>
            <a:endParaRPr lang="fr-FR" dirty="0">
              <a:solidFill>
                <a:schemeClr val="bg2"/>
              </a:solidFill>
            </a:endParaRPr>
          </a:p>
        </p:txBody>
      </p:sp>
      <p:cxnSp>
        <p:nvCxnSpPr>
          <p:cNvPr id="14" name="Connecteur droit 13"/>
          <p:cNvCxnSpPr>
            <a:stCxn id="8" idx="0"/>
          </p:cNvCxnSpPr>
          <p:nvPr/>
        </p:nvCxnSpPr>
        <p:spPr bwMode="auto">
          <a:xfrm rot="16200000" flipH="1">
            <a:off x="3943350" y="3562350"/>
            <a:ext cx="5105400" cy="11430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020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6629400" y="3581400"/>
            <a:ext cx="30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O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334000" y="762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M</a:t>
            </a:r>
            <a:endParaRPr lang="fr-FR" dirty="0">
              <a:solidFill>
                <a:schemeClr val="bg2"/>
              </a:solidFill>
            </a:endParaRPr>
          </a:p>
        </p:txBody>
      </p:sp>
      <p:cxnSp>
        <p:nvCxnSpPr>
          <p:cNvPr id="30" name="Connecteur droit 29"/>
          <p:cNvCxnSpPr/>
          <p:nvPr/>
        </p:nvCxnSpPr>
        <p:spPr bwMode="auto">
          <a:xfrm>
            <a:off x="5715000" y="1219200"/>
            <a:ext cx="3048000" cy="297180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020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2" name="ZoneTexte 31"/>
          <p:cNvSpPr txBox="1"/>
          <p:nvPr/>
        </p:nvSpPr>
        <p:spPr>
          <a:xfrm>
            <a:off x="5486400" y="9144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6096000" y="1828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H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029200" y="3276600"/>
            <a:ext cx="30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R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6172200" y="1295400"/>
            <a:ext cx="30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bg2"/>
                </a:solidFill>
              </a:rPr>
              <a:t>α</a:t>
            </a:r>
            <a:endParaRPr lang="fr-FR" dirty="0">
              <a:solidFill>
                <a:schemeClr val="bg2"/>
              </a:solidFill>
            </a:endParaRPr>
          </a:p>
        </p:txBody>
      </p:sp>
      <p:cxnSp>
        <p:nvCxnSpPr>
          <p:cNvPr id="36" name="Connecteur droit 35"/>
          <p:cNvCxnSpPr/>
          <p:nvPr/>
        </p:nvCxnSpPr>
        <p:spPr bwMode="auto">
          <a:xfrm rot="16200000" flipH="1">
            <a:off x="4800600" y="1981200"/>
            <a:ext cx="2514600" cy="83820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020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40" name="ZoneTexte 39"/>
          <p:cNvSpPr txBox="1"/>
          <p:nvPr/>
        </p:nvSpPr>
        <p:spPr>
          <a:xfrm>
            <a:off x="8077200" y="4114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M’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6248400" y="2895600"/>
            <a:ext cx="30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bg2"/>
                </a:solidFill>
              </a:rPr>
              <a:t>γ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304800" y="1066800"/>
            <a:ext cx="4343400" cy="6093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chemeClr val="bg2"/>
                </a:solidFill>
              </a:rPr>
              <a:t>MM’ petit cercle intermédiaire de milieu </a:t>
            </a:r>
            <a:r>
              <a:rPr lang="fr-FR" sz="1800" dirty="0" err="1" smtClean="0">
                <a:solidFill>
                  <a:schemeClr val="bg2"/>
                </a:solidFill>
              </a:rPr>
              <a:t>Ω</a:t>
            </a:r>
            <a:endParaRPr lang="fr-FR" sz="1800" dirty="0" smtClean="0">
              <a:solidFill>
                <a:schemeClr val="bg2"/>
              </a:solidFill>
            </a:endParaRPr>
          </a:p>
          <a:p>
            <a:r>
              <a:rPr lang="fr-FR" sz="1800" dirty="0" smtClean="0">
                <a:solidFill>
                  <a:schemeClr val="bg2"/>
                </a:solidFill>
              </a:rPr>
              <a:t>De rayon </a:t>
            </a:r>
            <a:r>
              <a:rPr lang="fr-FR" sz="1800" dirty="0" err="1" smtClean="0">
                <a:solidFill>
                  <a:schemeClr val="bg2"/>
                </a:solidFill>
              </a:rPr>
              <a:t>ρ</a:t>
            </a:r>
            <a:r>
              <a:rPr lang="fr-FR" sz="1800" dirty="0" smtClean="0">
                <a:solidFill>
                  <a:schemeClr val="bg2"/>
                </a:solidFill>
              </a:rPr>
              <a:t> et r &lt; </a:t>
            </a:r>
            <a:r>
              <a:rPr lang="fr-FR" sz="1800" dirty="0" err="1" smtClean="0">
                <a:solidFill>
                  <a:schemeClr val="bg2"/>
                </a:solidFill>
              </a:rPr>
              <a:t>ρ</a:t>
            </a:r>
            <a:r>
              <a:rPr lang="fr-FR" sz="1800" dirty="0" smtClean="0">
                <a:solidFill>
                  <a:schemeClr val="bg2"/>
                </a:solidFill>
              </a:rPr>
              <a:t> &lt;R</a:t>
            </a:r>
          </a:p>
          <a:p>
            <a:r>
              <a:rPr lang="fr-FR" sz="1800" dirty="0" smtClean="0">
                <a:solidFill>
                  <a:schemeClr val="bg2"/>
                </a:solidFill>
              </a:rPr>
              <a:t>La puissance de H s’écrit :</a:t>
            </a:r>
          </a:p>
          <a:p>
            <a:r>
              <a:rPr lang="fr-FR" sz="1800" dirty="0" smtClean="0">
                <a:solidFill>
                  <a:schemeClr val="bg2"/>
                </a:solidFill>
              </a:rPr>
              <a:t>P</a:t>
            </a:r>
            <a:r>
              <a:rPr lang="fr-FR" sz="1800" baseline="-25000" dirty="0" smtClean="0">
                <a:solidFill>
                  <a:schemeClr val="bg2"/>
                </a:solidFill>
              </a:rPr>
              <a:t>(H</a:t>
            </a:r>
            <a:r>
              <a:rPr lang="fr-FR" sz="1800" dirty="0" smtClean="0">
                <a:solidFill>
                  <a:schemeClr val="bg2"/>
                </a:solidFill>
              </a:rPr>
              <a:t>) =HM.HM’=HP.HP’=AH</a:t>
            </a:r>
            <a:r>
              <a:rPr lang="fr-FR" sz="1800" baseline="30000" dirty="0" smtClean="0">
                <a:solidFill>
                  <a:schemeClr val="bg2"/>
                </a:solidFill>
              </a:rPr>
              <a:t>2</a:t>
            </a:r>
            <a:r>
              <a:rPr lang="fr-FR" sz="1800" dirty="0" smtClean="0">
                <a:solidFill>
                  <a:schemeClr val="bg2"/>
                </a:solidFill>
              </a:rPr>
              <a:t>=r</a:t>
            </a:r>
            <a:r>
              <a:rPr lang="fr-FR" sz="1800" baseline="30000" dirty="0" smtClean="0">
                <a:solidFill>
                  <a:schemeClr val="bg2"/>
                </a:solidFill>
              </a:rPr>
              <a:t>2</a:t>
            </a:r>
          </a:p>
          <a:p>
            <a:endParaRPr lang="fr-FR" sz="1800" baseline="30000" dirty="0" smtClean="0">
              <a:solidFill>
                <a:schemeClr val="bg2"/>
              </a:solidFill>
            </a:endParaRPr>
          </a:p>
          <a:p>
            <a:r>
              <a:rPr lang="fr-FR" sz="1800" dirty="0" smtClean="0">
                <a:solidFill>
                  <a:schemeClr val="bg2"/>
                </a:solidFill>
              </a:rPr>
              <a:t>Dans  le triangle OHM :</a:t>
            </a:r>
          </a:p>
          <a:p>
            <a:r>
              <a:rPr lang="fr-FR" sz="1800" dirty="0" smtClean="0">
                <a:solidFill>
                  <a:schemeClr val="bg2"/>
                </a:solidFill>
              </a:rPr>
              <a:t>OH/sin(</a:t>
            </a:r>
            <a:r>
              <a:rPr lang="fr-FR" sz="1800" dirty="0" err="1" smtClean="0">
                <a:solidFill>
                  <a:schemeClr val="bg2"/>
                </a:solidFill>
              </a:rPr>
              <a:t>α-γ</a:t>
            </a:r>
            <a:r>
              <a:rPr lang="fr-FR" sz="1800" dirty="0" smtClean="0">
                <a:solidFill>
                  <a:schemeClr val="bg2"/>
                </a:solidFill>
              </a:rPr>
              <a:t>) =R/</a:t>
            </a:r>
            <a:r>
              <a:rPr lang="fr-FR" sz="1800" dirty="0" err="1" smtClean="0">
                <a:solidFill>
                  <a:schemeClr val="bg2"/>
                </a:solidFill>
              </a:rPr>
              <a:t>sinα</a:t>
            </a:r>
            <a:r>
              <a:rPr lang="fr-FR" sz="1800" dirty="0" smtClean="0">
                <a:solidFill>
                  <a:schemeClr val="bg2"/>
                </a:solidFill>
              </a:rPr>
              <a:t> d’où</a:t>
            </a:r>
          </a:p>
          <a:p>
            <a:r>
              <a:rPr lang="fr-FR" sz="1800" dirty="0" smtClean="0">
                <a:solidFill>
                  <a:schemeClr val="bg2"/>
                </a:solidFill>
              </a:rPr>
              <a:t>sin(</a:t>
            </a:r>
            <a:r>
              <a:rPr lang="fr-FR" sz="1800" dirty="0" err="1" smtClean="0">
                <a:solidFill>
                  <a:schemeClr val="bg2"/>
                </a:solidFill>
              </a:rPr>
              <a:t>α-γ</a:t>
            </a:r>
            <a:r>
              <a:rPr lang="fr-FR" sz="1800" dirty="0" smtClean="0">
                <a:solidFill>
                  <a:schemeClr val="bg2"/>
                </a:solidFill>
              </a:rPr>
              <a:t>)=</a:t>
            </a:r>
            <a:r>
              <a:rPr lang="fr-FR" sz="1800" dirty="0" err="1" smtClean="0">
                <a:solidFill>
                  <a:schemeClr val="bg2"/>
                </a:solidFill>
              </a:rPr>
              <a:t>OHsinα</a:t>
            </a:r>
            <a:r>
              <a:rPr lang="fr-FR" sz="1800" dirty="0" smtClean="0">
                <a:solidFill>
                  <a:schemeClr val="bg2"/>
                </a:solidFill>
              </a:rPr>
              <a:t>/R</a:t>
            </a:r>
          </a:p>
          <a:p>
            <a:r>
              <a:rPr lang="fr-FR" sz="1800" dirty="0" smtClean="0">
                <a:solidFill>
                  <a:schemeClr val="bg2"/>
                </a:solidFill>
              </a:rPr>
              <a:t>De plus : HM/</a:t>
            </a:r>
            <a:r>
              <a:rPr lang="fr-FR" sz="1800" dirty="0" err="1" smtClean="0">
                <a:solidFill>
                  <a:schemeClr val="bg2"/>
                </a:solidFill>
              </a:rPr>
              <a:t>sinγ</a:t>
            </a:r>
            <a:r>
              <a:rPr lang="fr-FR" sz="1800" dirty="0" smtClean="0">
                <a:solidFill>
                  <a:schemeClr val="bg2"/>
                </a:solidFill>
              </a:rPr>
              <a:t>=R/</a:t>
            </a:r>
            <a:r>
              <a:rPr lang="fr-FR" sz="1800" dirty="0" err="1" smtClean="0">
                <a:solidFill>
                  <a:schemeClr val="bg2"/>
                </a:solidFill>
              </a:rPr>
              <a:t>sinα</a:t>
            </a:r>
            <a:r>
              <a:rPr lang="fr-FR" sz="1800" dirty="0" smtClean="0">
                <a:solidFill>
                  <a:schemeClr val="bg2"/>
                </a:solidFill>
              </a:rPr>
              <a:t> d’où</a:t>
            </a:r>
          </a:p>
          <a:p>
            <a:r>
              <a:rPr lang="fr-FR" sz="1800" dirty="0" err="1" smtClean="0">
                <a:solidFill>
                  <a:schemeClr val="bg2"/>
                </a:solidFill>
              </a:rPr>
              <a:t>sinγ</a:t>
            </a:r>
            <a:r>
              <a:rPr lang="fr-FR" sz="1800" dirty="0" smtClean="0">
                <a:solidFill>
                  <a:schemeClr val="bg2"/>
                </a:solidFill>
              </a:rPr>
              <a:t>= </a:t>
            </a:r>
            <a:r>
              <a:rPr lang="fr-FR" sz="1800" dirty="0" err="1" smtClean="0">
                <a:solidFill>
                  <a:schemeClr val="bg2"/>
                </a:solidFill>
              </a:rPr>
              <a:t>sinα.HM</a:t>
            </a:r>
            <a:r>
              <a:rPr lang="fr-FR" sz="1800" dirty="0" smtClean="0">
                <a:solidFill>
                  <a:schemeClr val="bg2"/>
                </a:solidFill>
              </a:rPr>
              <a:t>/R</a:t>
            </a:r>
          </a:p>
          <a:p>
            <a:r>
              <a:rPr lang="fr-FR" sz="1800" dirty="0" smtClean="0">
                <a:solidFill>
                  <a:schemeClr val="bg2"/>
                </a:solidFill>
              </a:rPr>
              <a:t>En posant :</a:t>
            </a:r>
          </a:p>
          <a:p>
            <a:r>
              <a:rPr lang="fr-FR" sz="1800" dirty="0" smtClean="0">
                <a:solidFill>
                  <a:schemeClr val="bg2"/>
                </a:solidFill>
              </a:rPr>
              <a:t>sin(</a:t>
            </a:r>
            <a:r>
              <a:rPr lang="fr-FR" sz="1800" dirty="0" err="1" smtClean="0">
                <a:solidFill>
                  <a:schemeClr val="bg2"/>
                </a:solidFill>
              </a:rPr>
              <a:t>α-γ</a:t>
            </a:r>
            <a:r>
              <a:rPr lang="fr-FR" sz="1800" dirty="0" smtClean="0">
                <a:solidFill>
                  <a:schemeClr val="bg2"/>
                </a:solidFill>
              </a:rPr>
              <a:t>) = </a:t>
            </a:r>
            <a:r>
              <a:rPr lang="fr-FR" sz="1800" dirty="0" err="1" smtClean="0">
                <a:solidFill>
                  <a:schemeClr val="bg2"/>
                </a:solidFill>
              </a:rPr>
              <a:t>sinα.cosγ-cosα.sinγ</a:t>
            </a:r>
            <a:r>
              <a:rPr lang="fr-FR" sz="1800" dirty="0" smtClean="0">
                <a:solidFill>
                  <a:schemeClr val="bg2"/>
                </a:solidFill>
              </a:rPr>
              <a:t> et</a:t>
            </a:r>
          </a:p>
          <a:p>
            <a:r>
              <a:rPr lang="fr-FR" sz="1800" dirty="0" smtClean="0">
                <a:solidFill>
                  <a:schemeClr val="bg2"/>
                </a:solidFill>
              </a:rPr>
              <a:t>sin</a:t>
            </a:r>
            <a:r>
              <a:rPr lang="fr-FR" sz="1800" baseline="30000" dirty="0" smtClean="0">
                <a:solidFill>
                  <a:schemeClr val="bg2"/>
                </a:solidFill>
              </a:rPr>
              <a:t>2</a:t>
            </a:r>
            <a:r>
              <a:rPr lang="fr-FR" sz="1800" dirty="0" smtClean="0">
                <a:solidFill>
                  <a:schemeClr val="bg2"/>
                </a:solidFill>
              </a:rPr>
              <a:t>γ + cos</a:t>
            </a:r>
            <a:r>
              <a:rPr lang="fr-FR" sz="1800" baseline="30000" dirty="0" smtClean="0">
                <a:solidFill>
                  <a:schemeClr val="bg2"/>
                </a:solidFill>
              </a:rPr>
              <a:t>2</a:t>
            </a:r>
            <a:r>
              <a:rPr lang="fr-FR" sz="1800" dirty="0" smtClean="0">
                <a:solidFill>
                  <a:schemeClr val="bg2"/>
                </a:solidFill>
              </a:rPr>
              <a:t>γ = 1, on obtient :</a:t>
            </a:r>
          </a:p>
          <a:p>
            <a:r>
              <a:rPr lang="fr-FR" sz="1800" dirty="0" smtClean="0">
                <a:solidFill>
                  <a:schemeClr val="bg2"/>
                </a:solidFill>
              </a:rPr>
              <a:t>HM</a:t>
            </a:r>
            <a:r>
              <a:rPr lang="fr-FR" sz="1800" baseline="30000" dirty="0" smtClean="0">
                <a:solidFill>
                  <a:schemeClr val="bg2"/>
                </a:solidFill>
              </a:rPr>
              <a:t>2</a:t>
            </a:r>
            <a:r>
              <a:rPr lang="fr-FR" sz="1800" dirty="0" smtClean="0">
                <a:solidFill>
                  <a:schemeClr val="bg2"/>
                </a:solidFill>
              </a:rPr>
              <a:t> + 2OH.MH.cosα – r</a:t>
            </a:r>
            <a:r>
              <a:rPr lang="fr-FR" sz="1800" baseline="30000" dirty="0" smtClean="0">
                <a:solidFill>
                  <a:schemeClr val="bg2"/>
                </a:solidFill>
              </a:rPr>
              <a:t>2</a:t>
            </a:r>
            <a:r>
              <a:rPr lang="fr-FR" sz="1800" dirty="0" smtClean="0">
                <a:solidFill>
                  <a:schemeClr val="bg2"/>
                </a:solidFill>
              </a:rPr>
              <a:t> = 0</a:t>
            </a:r>
          </a:p>
          <a:p>
            <a:r>
              <a:rPr lang="fr-FR" sz="1800" dirty="0" smtClean="0">
                <a:solidFill>
                  <a:schemeClr val="bg2"/>
                </a:solidFill>
              </a:rPr>
              <a:t>Avec  OH</a:t>
            </a:r>
            <a:r>
              <a:rPr lang="fr-FR" sz="1800" baseline="30000" dirty="0" smtClean="0">
                <a:solidFill>
                  <a:schemeClr val="bg2"/>
                </a:solidFill>
              </a:rPr>
              <a:t>2</a:t>
            </a:r>
            <a:r>
              <a:rPr lang="fr-FR" sz="1800" dirty="0" smtClean="0">
                <a:solidFill>
                  <a:schemeClr val="bg2"/>
                </a:solidFill>
              </a:rPr>
              <a:t>=R</a:t>
            </a:r>
            <a:r>
              <a:rPr lang="fr-FR" sz="1800" baseline="30000" dirty="0" smtClean="0">
                <a:solidFill>
                  <a:schemeClr val="bg2"/>
                </a:solidFill>
              </a:rPr>
              <a:t>2</a:t>
            </a:r>
            <a:r>
              <a:rPr lang="fr-FR" sz="1800" dirty="0" smtClean="0">
                <a:solidFill>
                  <a:schemeClr val="bg2"/>
                </a:solidFill>
              </a:rPr>
              <a:t>-r</a:t>
            </a:r>
            <a:r>
              <a:rPr lang="fr-FR" sz="1800" baseline="30000" dirty="0" smtClean="0">
                <a:solidFill>
                  <a:schemeClr val="bg2"/>
                </a:solidFill>
              </a:rPr>
              <a:t>2</a:t>
            </a:r>
            <a:r>
              <a:rPr lang="fr-FR" sz="1800" dirty="0" smtClean="0">
                <a:solidFill>
                  <a:schemeClr val="bg2"/>
                </a:solidFill>
              </a:rPr>
              <a:t>, d’ou la racine :</a:t>
            </a:r>
          </a:p>
          <a:p>
            <a:r>
              <a:rPr lang="fr-FR" sz="1800" dirty="0" smtClean="0">
                <a:solidFill>
                  <a:schemeClr val="bg2"/>
                </a:solidFill>
              </a:rPr>
              <a:t>MH =(OH</a:t>
            </a:r>
            <a:r>
              <a:rPr lang="fr-FR" sz="1800" baseline="30000" dirty="0" smtClean="0">
                <a:solidFill>
                  <a:schemeClr val="bg2"/>
                </a:solidFill>
              </a:rPr>
              <a:t>2</a:t>
            </a:r>
            <a:r>
              <a:rPr lang="fr-FR" sz="1800" dirty="0" smtClean="0">
                <a:solidFill>
                  <a:schemeClr val="bg2"/>
                </a:solidFill>
              </a:rPr>
              <a:t>cos2α+r</a:t>
            </a:r>
            <a:r>
              <a:rPr lang="fr-FR" sz="1800" baseline="30000" dirty="0" smtClean="0">
                <a:solidFill>
                  <a:schemeClr val="bg2"/>
                </a:solidFill>
              </a:rPr>
              <a:t>2</a:t>
            </a:r>
            <a:r>
              <a:rPr lang="fr-FR" sz="1800" dirty="0" smtClean="0">
                <a:solidFill>
                  <a:schemeClr val="bg2"/>
                </a:solidFill>
              </a:rPr>
              <a:t>)</a:t>
            </a:r>
            <a:r>
              <a:rPr lang="fr-FR" sz="1800" baseline="30000" dirty="0" smtClean="0">
                <a:solidFill>
                  <a:schemeClr val="bg2"/>
                </a:solidFill>
              </a:rPr>
              <a:t>1/2</a:t>
            </a:r>
            <a:r>
              <a:rPr lang="fr-FR" sz="1800" dirty="0" smtClean="0">
                <a:solidFill>
                  <a:schemeClr val="bg2"/>
                </a:solidFill>
              </a:rPr>
              <a:t> – </a:t>
            </a:r>
            <a:r>
              <a:rPr lang="fr-FR" sz="1800" dirty="0" err="1" smtClean="0">
                <a:solidFill>
                  <a:schemeClr val="bg2"/>
                </a:solidFill>
              </a:rPr>
              <a:t>OH.cosα</a:t>
            </a:r>
            <a:endParaRPr lang="fr-FR" sz="1800" dirty="0" smtClean="0">
              <a:solidFill>
                <a:schemeClr val="bg2"/>
              </a:solidFill>
            </a:endParaRPr>
          </a:p>
          <a:p>
            <a:r>
              <a:rPr lang="fr-FR" sz="1800" dirty="0" smtClean="0">
                <a:solidFill>
                  <a:schemeClr val="bg2"/>
                </a:solidFill>
              </a:rPr>
              <a:t>Sachant que 2ρ=HM+HM’ et que HM.HM’=r</a:t>
            </a:r>
            <a:r>
              <a:rPr lang="fr-FR" sz="1800" baseline="30000" dirty="0" smtClean="0">
                <a:solidFill>
                  <a:schemeClr val="bg2"/>
                </a:solidFill>
              </a:rPr>
              <a:t>2</a:t>
            </a:r>
            <a:r>
              <a:rPr lang="fr-FR" sz="1800" dirty="0" smtClean="0">
                <a:solidFill>
                  <a:schemeClr val="bg2"/>
                </a:solidFill>
              </a:rPr>
              <a:t>,</a:t>
            </a:r>
          </a:p>
          <a:p>
            <a:r>
              <a:rPr lang="fr-FR" sz="1800" dirty="0" smtClean="0">
                <a:solidFill>
                  <a:schemeClr val="bg2"/>
                </a:solidFill>
              </a:rPr>
              <a:t>On tire : </a:t>
            </a:r>
            <a:r>
              <a:rPr lang="fr-FR" sz="1800" dirty="0" err="1" smtClean="0">
                <a:solidFill>
                  <a:schemeClr val="bg2"/>
                </a:solidFill>
              </a:rPr>
              <a:t>ρ</a:t>
            </a:r>
            <a:r>
              <a:rPr lang="fr-FR" sz="1800" dirty="0" smtClean="0">
                <a:solidFill>
                  <a:schemeClr val="bg2"/>
                </a:solidFill>
              </a:rPr>
              <a:t> = (OH</a:t>
            </a:r>
            <a:r>
              <a:rPr lang="fr-FR" sz="1800" baseline="30000" dirty="0" smtClean="0">
                <a:solidFill>
                  <a:schemeClr val="bg2"/>
                </a:solidFill>
              </a:rPr>
              <a:t>2</a:t>
            </a:r>
            <a:r>
              <a:rPr lang="fr-FR" sz="1800" dirty="0" smtClean="0">
                <a:solidFill>
                  <a:schemeClr val="bg2"/>
                </a:solidFill>
              </a:rPr>
              <a:t>.cos</a:t>
            </a:r>
            <a:r>
              <a:rPr lang="fr-FR" sz="1800" baseline="30000" dirty="0" smtClean="0">
                <a:solidFill>
                  <a:schemeClr val="bg2"/>
                </a:solidFill>
              </a:rPr>
              <a:t>2</a:t>
            </a:r>
            <a:r>
              <a:rPr lang="fr-FR" sz="1800" dirty="0" smtClean="0">
                <a:solidFill>
                  <a:schemeClr val="bg2"/>
                </a:solidFill>
              </a:rPr>
              <a:t>α + r2)</a:t>
            </a:r>
            <a:r>
              <a:rPr lang="fr-FR" sz="1800" baseline="30000" dirty="0" smtClean="0">
                <a:solidFill>
                  <a:schemeClr val="bg2"/>
                </a:solidFill>
              </a:rPr>
              <a:t>1/2</a:t>
            </a:r>
          </a:p>
          <a:p>
            <a:r>
              <a:rPr lang="fr-FR" sz="1800" dirty="0" smtClean="0">
                <a:solidFill>
                  <a:schemeClr val="bg2"/>
                </a:solidFill>
              </a:rPr>
              <a:t>Pour </a:t>
            </a:r>
            <a:r>
              <a:rPr lang="fr-FR" sz="1800" dirty="0" err="1" smtClean="0">
                <a:solidFill>
                  <a:schemeClr val="bg2"/>
                </a:solidFill>
              </a:rPr>
              <a:t>α</a:t>
            </a:r>
            <a:r>
              <a:rPr lang="fr-FR" sz="1800" dirty="0" smtClean="0">
                <a:solidFill>
                  <a:schemeClr val="bg2"/>
                </a:solidFill>
              </a:rPr>
              <a:t>=0, </a:t>
            </a:r>
            <a:r>
              <a:rPr lang="fr-FR" sz="1800" dirty="0" err="1" smtClean="0">
                <a:solidFill>
                  <a:schemeClr val="bg2"/>
                </a:solidFill>
              </a:rPr>
              <a:t>ρ</a:t>
            </a:r>
            <a:r>
              <a:rPr lang="fr-FR" sz="1800" dirty="0" smtClean="0">
                <a:solidFill>
                  <a:schemeClr val="bg2"/>
                </a:solidFill>
              </a:rPr>
              <a:t>=R, pour </a:t>
            </a:r>
            <a:r>
              <a:rPr lang="fr-FR" sz="1800" dirty="0" err="1" smtClean="0">
                <a:solidFill>
                  <a:schemeClr val="bg2"/>
                </a:solidFill>
              </a:rPr>
              <a:t>α</a:t>
            </a:r>
            <a:r>
              <a:rPr lang="fr-FR" sz="1800" dirty="0" smtClean="0">
                <a:solidFill>
                  <a:schemeClr val="bg2"/>
                </a:solidFill>
              </a:rPr>
              <a:t>=π/2, </a:t>
            </a:r>
            <a:r>
              <a:rPr lang="fr-FR" sz="1800" dirty="0" err="1" smtClean="0">
                <a:solidFill>
                  <a:schemeClr val="bg2"/>
                </a:solidFill>
              </a:rPr>
              <a:t>ρ</a:t>
            </a:r>
            <a:r>
              <a:rPr lang="fr-FR" sz="1800" dirty="0" smtClean="0">
                <a:solidFill>
                  <a:schemeClr val="bg2"/>
                </a:solidFill>
              </a:rPr>
              <a:t>=r</a:t>
            </a:r>
          </a:p>
          <a:p>
            <a:endParaRPr lang="fr-FR" sz="1800" dirty="0" smtClean="0">
              <a:solidFill>
                <a:schemeClr val="bg2"/>
              </a:solidFill>
            </a:endParaRPr>
          </a:p>
          <a:p>
            <a:endParaRPr lang="fr-FR" sz="1800" dirty="0">
              <a:solidFill>
                <a:schemeClr val="bg2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6096000" y="53340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>
              <a:solidFill>
                <a:schemeClr val="bg2"/>
              </a:solidFill>
            </a:endParaRPr>
          </a:p>
          <a:p>
            <a:r>
              <a:rPr lang="fr-FR" dirty="0" smtClean="0">
                <a:solidFill>
                  <a:schemeClr val="bg2"/>
                </a:solidFill>
              </a:rPr>
              <a:t>P’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6324600" y="2286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>
              <a:solidFill>
                <a:schemeClr val="bg2"/>
              </a:solidFill>
            </a:endParaRPr>
          </a:p>
          <a:p>
            <a:r>
              <a:rPr lang="fr-FR" dirty="0" smtClean="0">
                <a:solidFill>
                  <a:schemeClr val="bg2"/>
                </a:solidFill>
              </a:rPr>
              <a:t>P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6781800" y="21336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>
              <a:solidFill>
                <a:schemeClr val="bg2"/>
              </a:solidFill>
            </a:endParaRPr>
          </a:p>
          <a:p>
            <a:r>
              <a:rPr lang="fr-FR" dirty="0" err="1" smtClean="0">
                <a:solidFill>
                  <a:schemeClr val="bg2"/>
                </a:solidFill>
              </a:rPr>
              <a:t>Ω</a:t>
            </a:r>
            <a:endParaRPr lang="fr-FR" dirty="0">
              <a:solidFill>
                <a:schemeClr val="bg2"/>
              </a:solidFill>
            </a:endParaRPr>
          </a:p>
        </p:txBody>
      </p:sp>
      <p:cxnSp>
        <p:nvCxnSpPr>
          <p:cNvPr id="52" name="Connecteur droit 51"/>
          <p:cNvCxnSpPr/>
          <p:nvPr/>
        </p:nvCxnSpPr>
        <p:spPr bwMode="auto">
          <a:xfrm rot="16200000" flipV="1">
            <a:off x="7315200" y="2819400"/>
            <a:ext cx="76200" cy="76200"/>
          </a:xfrm>
          <a:prstGeom prst="line">
            <a:avLst/>
          </a:prstGeom>
          <a:solidFill>
            <a:schemeClr val="accent1"/>
          </a:solidFill>
          <a:ln w="38100" cap="sq" cmpd="sng" algn="ctr">
            <a:solidFill>
              <a:srgbClr val="02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1" name="Connecteur droit 30"/>
          <p:cNvCxnSpPr/>
          <p:nvPr/>
        </p:nvCxnSpPr>
        <p:spPr bwMode="auto">
          <a:xfrm rot="5400000" flipH="1" flipV="1">
            <a:off x="6553200" y="2819401"/>
            <a:ext cx="838201" cy="83820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020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42" name="ZoneTexte 41"/>
          <p:cNvSpPr txBox="1"/>
          <p:nvPr/>
        </p:nvSpPr>
        <p:spPr>
          <a:xfrm>
            <a:off x="3441898" y="6248400"/>
            <a:ext cx="5702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2"/>
                </a:solidFill>
              </a:rPr>
              <a:t>Lieu géométrique de </a:t>
            </a:r>
            <a:r>
              <a:rPr lang="fr-FR" sz="1600" dirty="0" err="1" smtClean="0">
                <a:solidFill>
                  <a:schemeClr val="bg2"/>
                </a:solidFill>
              </a:rPr>
              <a:t>Ω</a:t>
            </a:r>
            <a:r>
              <a:rPr lang="fr-FR" sz="1600" dirty="0" smtClean="0">
                <a:solidFill>
                  <a:schemeClr val="bg2"/>
                </a:solidFill>
              </a:rPr>
              <a:t> : cercle de diamètre OH car OΩH rectangle</a:t>
            </a:r>
            <a:endParaRPr lang="fr-FR" sz="1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8" name="Ellipse 7"/>
          <p:cNvSpPr/>
          <p:nvPr/>
        </p:nvSpPr>
        <p:spPr bwMode="auto">
          <a:xfrm>
            <a:off x="4038600" y="1066800"/>
            <a:ext cx="4800600" cy="5105400"/>
          </a:xfrm>
          <a:prstGeom prst="ellipse">
            <a:avLst/>
          </a:prstGeom>
          <a:noFill/>
          <a:ln w="38100" cap="sq" cmpd="sng" algn="ctr">
            <a:solidFill>
              <a:srgbClr val="02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65" charset="0"/>
            </a:endParaRPr>
          </a:p>
        </p:txBody>
      </p:sp>
      <p:cxnSp>
        <p:nvCxnSpPr>
          <p:cNvPr id="12" name="Connecteur droit 11"/>
          <p:cNvCxnSpPr/>
          <p:nvPr/>
        </p:nvCxnSpPr>
        <p:spPr bwMode="auto">
          <a:xfrm>
            <a:off x="3429000" y="1905000"/>
            <a:ext cx="1219200" cy="158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020000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21" name="Connecteur droit 20"/>
          <p:cNvCxnSpPr>
            <a:stCxn id="8" idx="2"/>
          </p:cNvCxnSpPr>
          <p:nvPr/>
        </p:nvCxnSpPr>
        <p:spPr bwMode="auto">
          <a:xfrm rot="10800000" flipH="1" flipV="1">
            <a:off x="4038600" y="3619500"/>
            <a:ext cx="4800600" cy="3810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020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4" name="ZoneTexte 23"/>
          <p:cNvSpPr txBox="1"/>
          <p:nvPr/>
        </p:nvSpPr>
        <p:spPr>
          <a:xfrm>
            <a:off x="0" y="3048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2"/>
                </a:solidFill>
              </a:rPr>
              <a:t>Dioptre sphérique : coma</a:t>
            </a:r>
            <a:endParaRPr lang="fr-FR" sz="2000" dirty="0">
              <a:solidFill>
                <a:schemeClr val="bg2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038600" y="1905000"/>
            <a:ext cx="30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A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267200" y="14433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A’</a:t>
            </a:r>
            <a:endParaRPr lang="fr-FR" dirty="0">
              <a:solidFill>
                <a:schemeClr val="bg2"/>
              </a:solidFill>
            </a:endParaRPr>
          </a:p>
        </p:txBody>
      </p:sp>
      <p:cxnSp>
        <p:nvCxnSpPr>
          <p:cNvPr id="14" name="Connecteur droit 13"/>
          <p:cNvCxnSpPr/>
          <p:nvPr/>
        </p:nvCxnSpPr>
        <p:spPr bwMode="auto">
          <a:xfrm rot="5400000">
            <a:off x="3924300" y="3619500"/>
            <a:ext cx="5105400" cy="158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020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6477000" y="3581400"/>
            <a:ext cx="30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O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114800" y="3124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S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5486400" y="9144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029200" y="3276600"/>
            <a:ext cx="30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R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657600" y="20574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bg2"/>
                </a:solidFill>
              </a:rPr>
              <a:t>i</a:t>
            </a:r>
            <a:endParaRPr lang="fr-FR" dirty="0">
              <a:solidFill>
                <a:schemeClr val="bg2"/>
              </a:solidFill>
            </a:endParaRPr>
          </a:p>
        </p:txBody>
      </p:sp>
      <p:cxnSp>
        <p:nvCxnSpPr>
          <p:cNvPr id="36" name="Connecteur droit 35"/>
          <p:cNvCxnSpPr/>
          <p:nvPr/>
        </p:nvCxnSpPr>
        <p:spPr bwMode="auto">
          <a:xfrm>
            <a:off x="4724400" y="1905000"/>
            <a:ext cx="3505200" cy="220980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020000"/>
            </a:solidFill>
            <a:prstDash val="dash"/>
            <a:round/>
            <a:headEnd type="none" w="sm" len="sm"/>
            <a:tailEnd type="arrow" w="sm" len="sm"/>
          </a:ln>
          <a:effectLst/>
        </p:spPr>
      </p:cxnSp>
      <p:sp>
        <p:nvSpPr>
          <p:cNvPr id="40" name="ZoneTexte 39"/>
          <p:cNvSpPr txBox="1"/>
          <p:nvPr/>
        </p:nvSpPr>
        <p:spPr>
          <a:xfrm>
            <a:off x="7315200" y="3200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F’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5715000" y="2891135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bg2"/>
                </a:solidFill>
              </a:rPr>
              <a:t>r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6096000" y="53340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>
              <a:solidFill>
                <a:schemeClr val="bg2"/>
              </a:solidFill>
            </a:endParaRPr>
          </a:p>
          <a:p>
            <a:r>
              <a:rPr lang="fr-FR" dirty="0" smtClean="0">
                <a:solidFill>
                  <a:schemeClr val="bg2"/>
                </a:solidFill>
              </a:rPr>
              <a:t>P’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6324600" y="2286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>
              <a:solidFill>
                <a:schemeClr val="bg2"/>
              </a:solidFill>
            </a:endParaRPr>
          </a:p>
          <a:p>
            <a:r>
              <a:rPr lang="fr-FR" dirty="0" smtClean="0">
                <a:solidFill>
                  <a:schemeClr val="bg2"/>
                </a:solidFill>
              </a:rPr>
              <a:t>P</a:t>
            </a:r>
            <a:endParaRPr lang="fr-FR" dirty="0">
              <a:solidFill>
                <a:schemeClr val="bg2"/>
              </a:solidFill>
            </a:endParaRPr>
          </a:p>
        </p:txBody>
      </p:sp>
      <p:cxnSp>
        <p:nvCxnSpPr>
          <p:cNvPr id="47" name="Connecteur droit 46"/>
          <p:cNvCxnSpPr/>
          <p:nvPr/>
        </p:nvCxnSpPr>
        <p:spPr bwMode="auto">
          <a:xfrm>
            <a:off x="3200400" y="1905000"/>
            <a:ext cx="3276600" cy="175260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020000"/>
            </a:solidFill>
            <a:prstDash val="dot"/>
            <a:round/>
            <a:headEnd type="none" w="sm" len="sm"/>
            <a:tailEnd type="none" w="sm" len="sm"/>
          </a:ln>
          <a:effectLst/>
        </p:spPr>
      </p:cxnSp>
      <p:sp>
        <p:nvSpPr>
          <p:cNvPr id="51" name="ZoneTexte 50"/>
          <p:cNvSpPr txBox="1"/>
          <p:nvPr/>
        </p:nvSpPr>
        <p:spPr>
          <a:xfrm>
            <a:off x="6705600" y="3272135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bg2"/>
                </a:solidFill>
              </a:rPr>
              <a:t>i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0" y="3962400"/>
            <a:ext cx="6477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0000"/>
                </a:solidFill>
              </a:rPr>
              <a:t>Triangle OAF :OF’=</a:t>
            </a:r>
            <a:r>
              <a:rPr lang="fr-FR" sz="2000" dirty="0" err="1" smtClean="0">
                <a:solidFill>
                  <a:srgbClr val="000000"/>
                </a:solidFill>
              </a:rPr>
              <a:t>R.sinr/sin(i-r</a:t>
            </a:r>
            <a:r>
              <a:rPr lang="fr-FR" sz="2000" dirty="0" smtClean="0">
                <a:solidFill>
                  <a:srgbClr val="000000"/>
                </a:solidFill>
              </a:rPr>
              <a:t>)</a:t>
            </a:r>
          </a:p>
          <a:p>
            <a:r>
              <a:rPr lang="fr-FR" sz="2000" dirty="0" smtClean="0">
                <a:solidFill>
                  <a:srgbClr val="000000"/>
                </a:solidFill>
              </a:rPr>
              <a:t>SF’= </a:t>
            </a:r>
            <a:r>
              <a:rPr lang="fr-FR" sz="2000" dirty="0" err="1" smtClean="0">
                <a:solidFill>
                  <a:srgbClr val="000000"/>
                </a:solidFill>
              </a:rPr>
              <a:t>R.(sin(i-r)+sinr)/sin(i-r</a:t>
            </a:r>
            <a:r>
              <a:rPr lang="fr-FR" sz="2000" dirty="0" smtClean="0">
                <a:solidFill>
                  <a:srgbClr val="000000"/>
                </a:solidFill>
              </a:rPr>
              <a:t>)</a:t>
            </a:r>
          </a:p>
          <a:p>
            <a:r>
              <a:rPr lang="fr-FR" sz="2000" dirty="0" smtClean="0">
                <a:solidFill>
                  <a:srgbClr val="000000"/>
                </a:solidFill>
              </a:rPr>
              <a:t>Avec </a:t>
            </a:r>
            <a:r>
              <a:rPr lang="fr-FR" sz="2000" dirty="0" err="1" smtClean="0">
                <a:solidFill>
                  <a:srgbClr val="000000"/>
                </a:solidFill>
              </a:rPr>
              <a:t>sini</a:t>
            </a:r>
            <a:r>
              <a:rPr lang="fr-FR" sz="2000" dirty="0" smtClean="0">
                <a:solidFill>
                  <a:srgbClr val="000000"/>
                </a:solidFill>
              </a:rPr>
              <a:t> = </a:t>
            </a:r>
            <a:r>
              <a:rPr lang="fr-FR" sz="2000" dirty="0" err="1" smtClean="0">
                <a:solidFill>
                  <a:srgbClr val="000000"/>
                </a:solidFill>
              </a:rPr>
              <a:t>n.sinr</a:t>
            </a:r>
            <a:r>
              <a:rPr lang="fr-FR" sz="2000" dirty="0" smtClean="0">
                <a:solidFill>
                  <a:srgbClr val="000000"/>
                </a:solidFill>
              </a:rPr>
              <a:t> ≈ i = </a:t>
            </a:r>
            <a:r>
              <a:rPr lang="fr-FR" sz="2000" dirty="0" err="1" smtClean="0">
                <a:solidFill>
                  <a:srgbClr val="000000"/>
                </a:solidFill>
              </a:rPr>
              <a:t>n.r</a:t>
            </a:r>
            <a:endParaRPr lang="fr-FR" sz="2000" dirty="0" smtClean="0">
              <a:solidFill>
                <a:srgbClr val="000000"/>
              </a:solidFill>
            </a:endParaRPr>
          </a:p>
          <a:p>
            <a:r>
              <a:rPr lang="fr-FR" sz="2000" dirty="0" smtClean="0">
                <a:solidFill>
                  <a:srgbClr val="000000"/>
                </a:solidFill>
              </a:rPr>
              <a:t>SF’= n.R/(n-1), 1/SF’ =(n-1)/n.R</a:t>
            </a:r>
          </a:p>
          <a:p>
            <a:r>
              <a:rPr lang="fr-FR" sz="2000" dirty="0" smtClean="0">
                <a:solidFill>
                  <a:srgbClr val="000000"/>
                </a:solidFill>
              </a:rPr>
              <a:t>1/OF’=</a:t>
            </a:r>
            <a:r>
              <a:rPr lang="fr-FR" sz="2000" dirty="0" err="1" smtClean="0">
                <a:solidFill>
                  <a:srgbClr val="000000"/>
                </a:solidFill>
              </a:rPr>
              <a:t>sin(i-r)/sinr</a:t>
            </a:r>
            <a:endParaRPr lang="fr-FR" sz="2000" dirty="0" smtClean="0">
              <a:solidFill>
                <a:srgbClr val="000000"/>
              </a:solidFill>
            </a:endParaRPr>
          </a:p>
          <a:p>
            <a:r>
              <a:rPr lang="fr-FR" sz="2000" dirty="0" smtClean="0">
                <a:solidFill>
                  <a:srgbClr val="000000"/>
                </a:solidFill>
              </a:rPr>
              <a:t>1/OF’ =(</a:t>
            </a:r>
            <a:r>
              <a:rPr lang="fr-FR" sz="2000" dirty="0" err="1" smtClean="0">
                <a:solidFill>
                  <a:srgbClr val="000000"/>
                </a:solidFill>
              </a:rPr>
              <a:t>sini.cosr-cosi.sinr)/sinr</a:t>
            </a:r>
            <a:r>
              <a:rPr lang="fr-FR" sz="2000" dirty="0" smtClean="0">
                <a:solidFill>
                  <a:srgbClr val="000000"/>
                </a:solidFill>
              </a:rPr>
              <a:t> = </a:t>
            </a:r>
            <a:r>
              <a:rPr lang="fr-FR" sz="2000" dirty="0" err="1" smtClean="0">
                <a:solidFill>
                  <a:srgbClr val="000000"/>
                </a:solidFill>
              </a:rPr>
              <a:t>n.cosr-cosi</a:t>
            </a:r>
            <a:endParaRPr lang="fr-FR" sz="2000" dirty="0" smtClean="0">
              <a:solidFill>
                <a:srgbClr val="000000"/>
              </a:solidFill>
            </a:endParaRPr>
          </a:p>
          <a:p>
            <a:r>
              <a:rPr lang="fr-FR" sz="2000" dirty="0" smtClean="0">
                <a:solidFill>
                  <a:srgbClr val="000000"/>
                </a:solidFill>
              </a:rPr>
              <a:t>Dérivé : (1/OF’)’=</a:t>
            </a:r>
            <a:r>
              <a:rPr lang="fr-FR" sz="2000" dirty="0" err="1" smtClean="0">
                <a:solidFill>
                  <a:srgbClr val="000000"/>
                </a:solidFill>
              </a:rPr>
              <a:t>sini-n.sinr</a:t>
            </a:r>
            <a:r>
              <a:rPr lang="fr-FR" sz="2000" dirty="0" smtClean="0">
                <a:solidFill>
                  <a:srgbClr val="000000"/>
                </a:solidFill>
              </a:rPr>
              <a:t> = 0</a:t>
            </a:r>
          </a:p>
          <a:p>
            <a:r>
              <a:rPr lang="fr-FR" sz="2000" dirty="0" smtClean="0">
                <a:solidFill>
                  <a:srgbClr val="000000"/>
                </a:solidFill>
              </a:rPr>
              <a:t>F’ constant si i varie</a:t>
            </a:r>
          </a:p>
          <a:p>
            <a:endParaRPr lang="fr-FR" sz="2000" dirty="0" smtClean="0">
              <a:solidFill>
                <a:srgbClr val="000000"/>
              </a:solidFill>
            </a:endParaRPr>
          </a:p>
          <a:p>
            <a:endParaRPr lang="fr-FR" sz="2000" dirty="0" smtClean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</p:txBody>
      </p:sp>
      <p:cxnSp>
        <p:nvCxnSpPr>
          <p:cNvPr id="56" name="Connecteur droit 55"/>
          <p:cNvCxnSpPr/>
          <p:nvPr/>
        </p:nvCxnSpPr>
        <p:spPr bwMode="auto">
          <a:xfrm>
            <a:off x="3429000" y="2514600"/>
            <a:ext cx="838200" cy="158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020000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58" name="Connecteur droit 57"/>
          <p:cNvCxnSpPr/>
          <p:nvPr/>
        </p:nvCxnSpPr>
        <p:spPr bwMode="auto">
          <a:xfrm>
            <a:off x="4267200" y="2514600"/>
            <a:ext cx="4038600" cy="144780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020000"/>
            </a:solidFill>
            <a:prstDash val="dash"/>
            <a:round/>
            <a:headEnd type="none" w="sm" len="sm"/>
            <a:tailEnd type="arrow" w="sm" len="sm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/>
          <p:cNvSpPr/>
          <p:nvPr/>
        </p:nvSpPr>
        <p:spPr bwMode="auto">
          <a:xfrm>
            <a:off x="4038600" y="1066800"/>
            <a:ext cx="4800600" cy="5105400"/>
          </a:xfrm>
          <a:prstGeom prst="ellipse">
            <a:avLst/>
          </a:prstGeom>
          <a:noFill/>
          <a:ln w="38100" cap="sq" cmpd="sng" algn="ctr">
            <a:solidFill>
              <a:srgbClr val="02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65" charset="0"/>
            </a:endParaRPr>
          </a:p>
        </p:txBody>
      </p:sp>
      <p:cxnSp>
        <p:nvCxnSpPr>
          <p:cNvPr id="12" name="Connecteur droit 11"/>
          <p:cNvCxnSpPr/>
          <p:nvPr/>
        </p:nvCxnSpPr>
        <p:spPr bwMode="auto">
          <a:xfrm flipV="1">
            <a:off x="304800" y="1906588"/>
            <a:ext cx="4343400" cy="1827212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020000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21" name="Connecteur droit 20"/>
          <p:cNvCxnSpPr/>
          <p:nvPr/>
        </p:nvCxnSpPr>
        <p:spPr bwMode="auto">
          <a:xfrm flipV="1">
            <a:off x="304800" y="3657600"/>
            <a:ext cx="8534400" cy="7620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020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4" name="ZoneTexte 23"/>
          <p:cNvSpPr txBox="1"/>
          <p:nvPr/>
        </p:nvSpPr>
        <p:spPr>
          <a:xfrm>
            <a:off x="0" y="3048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2"/>
                </a:solidFill>
              </a:rPr>
              <a:t>Dioptre sphérique : coma</a:t>
            </a:r>
            <a:endParaRPr lang="fr-FR" sz="2000" dirty="0">
              <a:solidFill>
                <a:schemeClr val="bg2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038600" y="1905000"/>
            <a:ext cx="30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A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267200" y="14433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A’</a:t>
            </a:r>
            <a:endParaRPr lang="fr-FR" dirty="0">
              <a:solidFill>
                <a:schemeClr val="bg2"/>
              </a:solidFill>
            </a:endParaRPr>
          </a:p>
        </p:txBody>
      </p:sp>
      <p:cxnSp>
        <p:nvCxnSpPr>
          <p:cNvPr id="14" name="Connecteur droit 13"/>
          <p:cNvCxnSpPr>
            <a:stCxn id="8" idx="0"/>
          </p:cNvCxnSpPr>
          <p:nvPr/>
        </p:nvCxnSpPr>
        <p:spPr bwMode="auto">
          <a:xfrm rot="16200000" flipH="1">
            <a:off x="3943350" y="3562350"/>
            <a:ext cx="5105400" cy="11430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020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6477000" y="3581400"/>
            <a:ext cx="30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O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3733800" y="3276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S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5486400" y="9144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029200" y="3276600"/>
            <a:ext cx="30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R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657600" y="20574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bg2"/>
                </a:solidFill>
              </a:rPr>
              <a:t>i</a:t>
            </a:r>
            <a:endParaRPr lang="fr-FR" dirty="0">
              <a:solidFill>
                <a:schemeClr val="bg2"/>
              </a:solidFill>
            </a:endParaRPr>
          </a:p>
        </p:txBody>
      </p:sp>
      <p:cxnSp>
        <p:nvCxnSpPr>
          <p:cNvPr id="36" name="Connecteur droit 35"/>
          <p:cNvCxnSpPr/>
          <p:nvPr/>
        </p:nvCxnSpPr>
        <p:spPr bwMode="auto">
          <a:xfrm>
            <a:off x="4724400" y="1905000"/>
            <a:ext cx="4114800" cy="198120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020000"/>
            </a:solidFill>
            <a:prstDash val="dash"/>
            <a:round/>
            <a:headEnd type="none" w="sm" len="sm"/>
            <a:tailEnd type="arrow" w="sm" len="sm"/>
          </a:ln>
          <a:effectLst/>
        </p:spPr>
      </p:cxnSp>
      <p:sp>
        <p:nvSpPr>
          <p:cNvPr id="40" name="ZoneTexte 39"/>
          <p:cNvSpPr txBox="1"/>
          <p:nvPr/>
        </p:nvSpPr>
        <p:spPr>
          <a:xfrm>
            <a:off x="7315200" y="3200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F’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5715000" y="2891135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bg2"/>
                </a:solidFill>
              </a:rPr>
              <a:t>r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6096000" y="53340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>
              <a:solidFill>
                <a:schemeClr val="bg2"/>
              </a:solidFill>
            </a:endParaRPr>
          </a:p>
          <a:p>
            <a:r>
              <a:rPr lang="fr-FR" dirty="0" smtClean="0">
                <a:solidFill>
                  <a:schemeClr val="bg2"/>
                </a:solidFill>
              </a:rPr>
              <a:t>P’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6324600" y="2286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>
              <a:solidFill>
                <a:schemeClr val="bg2"/>
              </a:solidFill>
            </a:endParaRPr>
          </a:p>
          <a:p>
            <a:r>
              <a:rPr lang="fr-FR" dirty="0" smtClean="0">
                <a:solidFill>
                  <a:schemeClr val="bg2"/>
                </a:solidFill>
              </a:rPr>
              <a:t>P</a:t>
            </a:r>
            <a:endParaRPr lang="fr-FR" dirty="0">
              <a:solidFill>
                <a:schemeClr val="bg2"/>
              </a:solidFill>
            </a:endParaRPr>
          </a:p>
        </p:txBody>
      </p:sp>
      <p:cxnSp>
        <p:nvCxnSpPr>
          <p:cNvPr id="47" name="Connecteur droit 46"/>
          <p:cNvCxnSpPr/>
          <p:nvPr/>
        </p:nvCxnSpPr>
        <p:spPr bwMode="auto">
          <a:xfrm>
            <a:off x="3200400" y="1905000"/>
            <a:ext cx="3276600" cy="175260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020000"/>
            </a:solidFill>
            <a:prstDash val="dot"/>
            <a:round/>
            <a:headEnd type="none" w="sm" len="sm"/>
            <a:tailEnd type="none" w="sm" len="sm"/>
          </a:ln>
          <a:effectLst/>
        </p:spPr>
      </p:cxnSp>
      <p:sp>
        <p:nvSpPr>
          <p:cNvPr id="51" name="ZoneTexte 50"/>
          <p:cNvSpPr txBox="1"/>
          <p:nvPr/>
        </p:nvSpPr>
        <p:spPr>
          <a:xfrm>
            <a:off x="6705600" y="3272135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bg2"/>
                </a:solidFill>
              </a:rPr>
              <a:t>i</a:t>
            </a:r>
            <a:endParaRPr lang="fr-FR" dirty="0">
              <a:solidFill>
                <a:schemeClr val="bg2"/>
              </a:solidFill>
            </a:endParaRPr>
          </a:p>
        </p:txBody>
      </p:sp>
      <p:cxnSp>
        <p:nvCxnSpPr>
          <p:cNvPr id="56" name="Connecteur droit 55"/>
          <p:cNvCxnSpPr/>
          <p:nvPr/>
        </p:nvCxnSpPr>
        <p:spPr bwMode="auto">
          <a:xfrm flipV="1">
            <a:off x="381000" y="2516188"/>
            <a:ext cx="3886200" cy="1217612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020000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58" name="Connecteur droit 57"/>
          <p:cNvCxnSpPr/>
          <p:nvPr/>
        </p:nvCxnSpPr>
        <p:spPr bwMode="auto">
          <a:xfrm>
            <a:off x="4267200" y="2514600"/>
            <a:ext cx="4038600" cy="144780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020000"/>
            </a:solidFill>
            <a:prstDash val="dash"/>
            <a:round/>
            <a:headEnd type="none" w="sm" len="sm"/>
            <a:tailEnd type="arrow" w="sm" len="sm"/>
          </a:ln>
          <a:effectLst/>
        </p:spPr>
      </p:cxnSp>
      <p:cxnSp>
        <p:nvCxnSpPr>
          <p:cNvPr id="37" name="Connecteur droit 36"/>
          <p:cNvCxnSpPr/>
          <p:nvPr/>
        </p:nvCxnSpPr>
        <p:spPr bwMode="auto">
          <a:xfrm rot="16200000" flipH="1">
            <a:off x="3733800" y="914400"/>
            <a:ext cx="2743200" cy="274320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020000"/>
            </a:solidFill>
            <a:prstDash val="dot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fr-FR" sz="2400">
                <a:solidFill>
                  <a:srgbClr val="FFFF00"/>
                </a:solidFill>
                <a:latin typeface="Chicago" pitchFamily="-86" charset="0"/>
              </a:rPr>
              <a:t>Astigmatisme des faisceaux obliques </a:t>
            </a:r>
            <a:br>
              <a:rPr lang="fr-FR" sz="2400">
                <a:solidFill>
                  <a:srgbClr val="FFFF00"/>
                </a:solidFill>
                <a:latin typeface="Chicago" pitchFamily="-86" charset="0"/>
              </a:rPr>
            </a:br>
            <a:r>
              <a:rPr lang="fr-FR" sz="2400">
                <a:solidFill>
                  <a:srgbClr val="FFFF00"/>
                </a:solidFill>
                <a:latin typeface="Chicago" pitchFamily="-86" charset="0"/>
              </a:rPr>
              <a:t>dans un dioptre sphérique</a:t>
            </a:r>
          </a:p>
        </p:txBody>
      </p:sp>
      <p:sp>
        <p:nvSpPr>
          <p:cNvPr id="39939" name="Line 4"/>
          <p:cNvSpPr>
            <a:spLocks noChangeShapeType="1"/>
          </p:cNvSpPr>
          <p:nvPr/>
        </p:nvSpPr>
        <p:spPr bwMode="auto">
          <a:xfrm>
            <a:off x="685800" y="4191000"/>
            <a:ext cx="7391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940" name="AutoShape 5"/>
          <p:cNvSpPr>
            <a:spLocks noChangeArrowheads="1"/>
          </p:cNvSpPr>
          <p:nvPr/>
        </p:nvSpPr>
        <p:spPr bwMode="auto">
          <a:xfrm rot="-5438189">
            <a:off x="3848100" y="2705100"/>
            <a:ext cx="3429000" cy="2895600"/>
          </a:xfrm>
          <a:custGeom>
            <a:avLst/>
            <a:gdLst>
              <a:gd name="T0" fmla="*/ 272176875 w 21600"/>
              <a:gd name="T1" fmla="*/ 0 h 21600"/>
              <a:gd name="T2" fmla="*/ 5367973 w 21600"/>
              <a:gd name="T3" fmla="*/ 200591081 h 21600"/>
              <a:gd name="T4" fmla="*/ 272176875 w 21600"/>
              <a:gd name="T5" fmla="*/ 7439949 h 21600"/>
              <a:gd name="T6" fmla="*/ 538985778 w 21600"/>
              <a:gd name="T7" fmla="*/ 20059108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810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20" y="11154"/>
                </a:moveTo>
                <a:cubicBezTo>
                  <a:pt x="416" y="11036"/>
                  <a:pt x="414" y="10918"/>
                  <a:pt x="414" y="10800"/>
                </a:cubicBezTo>
                <a:cubicBezTo>
                  <a:pt x="414" y="5063"/>
                  <a:pt x="5063" y="414"/>
                  <a:pt x="10800" y="414"/>
                </a:cubicBezTo>
                <a:cubicBezTo>
                  <a:pt x="16536" y="414"/>
                  <a:pt x="21186" y="5063"/>
                  <a:pt x="21186" y="10800"/>
                </a:cubicBezTo>
                <a:cubicBezTo>
                  <a:pt x="21185" y="10918"/>
                  <a:pt x="21183" y="11036"/>
                  <a:pt x="21179" y="11154"/>
                </a:cubicBezTo>
                <a:lnTo>
                  <a:pt x="21593" y="11169"/>
                </a:lnTo>
                <a:cubicBezTo>
                  <a:pt x="21597" y="11046"/>
                  <a:pt x="21600" y="10923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923"/>
                  <a:pt x="2" y="11046"/>
                  <a:pt x="6" y="11169"/>
                </a:cubicBezTo>
                <a:close/>
              </a:path>
            </a:pathLst>
          </a:cu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941" name="Line 6"/>
          <p:cNvSpPr>
            <a:spLocks noChangeShapeType="1"/>
          </p:cNvSpPr>
          <p:nvPr/>
        </p:nvSpPr>
        <p:spPr bwMode="auto">
          <a:xfrm flipV="1">
            <a:off x="2057400" y="4191000"/>
            <a:ext cx="2133600" cy="1524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942" name="Line 7"/>
          <p:cNvSpPr>
            <a:spLocks noChangeShapeType="1"/>
          </p:cNvSpPr>
          <p:nvPr/>
        </p:nvSpPr>
        <p:spPr bwMode="auto">
          <a:xfrm flipV="1">
            <a:off x="4191000" y="2667000"/>
            <a:ext cx="3657600" cy="1524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943" name="Line 8"/>
          <p:cNvSpPr>
            <a:spLocks noChangeShapeType="1"/>
          </p:cNvSpPr>
          <p:nvPr/>
        </p:nvSpPr>
        <p:spPr bwMode="auto">
          <a:xfrm flipV="1">
            <a:off x="2057400" y="3124200"/>
            <a:ext cx="2362200" cy="2590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944" name="Line 9"/>
          <p:cNvSpPr>
            <a:spLocks noChangeShapeType="1"/>
          </p:cNvSpPr>
          <p:nvPr/>
        </p:nvSpPr>
        <p:spPr bwMode="auto">
          <a:xfrm>
            <a:off x="4419600" y="3124200"/>
            <a:ext cx="426720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945" name="Line 10"/>
          <p:cNvSpPr>
            <a:spLocks noChangeShapeType="1"/>
          </p:cNvSpPr>
          <p:nvPr/>
        </p:nvSpPr>
        <p:spPr bwMode="auto">
          <a:xfrm flipV="1">
            <a:off x="2057400" y="3124200"/>
            <a:ext cx="6553200" cy="2590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946" name="Text Box 11"/>
          <p:cNvSpPr txBox="1">
            <a:spLocks noChangeArrowheads="1"/>
          </p:cNvSpPr>
          <p:nvPr/>
        </p:nvSpPr>
        <p:spPr bwMode="auto">
          <a:xfrm>
            <a:off x="1600200" y="5562600"/>
            <a:ext cx="1447800" cy="473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latin typeface="Chicago" pitchFamily="-86" charset="0"/>
              </a:rPr>
              <a:t>A</a:t>
            </a:r>
          </a:p>
        </p:txBody>
      </p:sp>
      <p:sp>
        <p:nvSpPr>
          <p:cNvPr id="39947" name="Text Box 12"/>
          <p:cNvSpPr txBox="1">
            <a:spLocks noChangeArrowheads="1"/>
          </p:cNvSpPr>
          <p:nvPr/>
        </p:nvSpPr>
        <p:spPr bwMode="auto">
          <a:xfrm>
            <a:off x="3886200" y="2819400"/>
            <a:ext cx="1447800" cy="377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latin typeface="Chicago" pitchFamily="-86" charset="0"/>
              </a:rPr>
              <a:t>M</a:t>
            </a:r>
            <a:r>
              <a:rPr lang="fr-FR" sz="1800" baseline="-25000">
                <a:latin typeface="Chicago" pitchFamily="-86" charset="0"/>
              </a:rPr>
              <a:t>1</a:t>
            </a:r>
            <a:endParaRPr lang="fr-FR" sz="1800">
              <a:latin typeface="Chicago" pitchFamily="-86" charset="0"/>
            </a:endParaRPr>
          </a:p>
        </p:txBody>
      </p:sp>
      <p:sp>
        <p:nvSpPr>
          <p:cNvPr id="39948" name="Text Box 13"/>
          <p:cNvSpPr txBox="1">
            <a:spLocks noChangeArrowheads="1"/>
          </p:cNvSpPr>
          <p:nvPr/>
        </p:nvSpPr>
        <p:spPr bwMode="auto">
          <a:xfrm>
            <a:off x="3657600" y="3810000"/>
            <a:ext cx="1447800" cy="377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latin typeface="Chicago" pitchFamily="-86" charset="0"/>
              </a:rPr>
              <a:t>M</a:t>
            </a:r>
          </a:p>
        </p:txBody>
      </p:sp>
      <p:sp>
        <p:nvSpPr>
          <p:cNvPr id="39949" name="Text Box 14"/>
          <p:cNvSpPr txBox="1">
            <a:spLocks noChangeArrowheads="1"/>
          </p:cNvSpPr>
          <p:nvPr/>
        </p:nvSpPr>
        <p:spPr bwMode="auto">
          <a:xfrm>
            <a:off x="5715000" y="4267200"/>
            <a:ext cx="1447800" cy="377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latin typeface="Chicago" pitchFamily="-86" charset="0"/>
              </a:rPr>
              <a:t>C</a:t>
            </a:r>
            <a:endParaRPr lang="fr-FR">
              <a:latin typeface="Chicago" pitchFamily="-86" charset="0"/>
            </a:endParaRPr>
          </a:p>
        </p:txBody>
      </p:sp>
      <p:sp>
        <p:nvSpPr>
          <p:cNvPr id="39950" name="Text Box 15"/>
          <p:cNvSpPr txBox="1">
            <a:spLocks noChangeArrowheads="1"/>
          </p:cNvSpPr>
          <p:nvPr/>
        </p:nvSpPr>
        <p:spPr bwMode="auto">
          <a:xfrm>
            <a:off x="6248400" y="2819400"/>
            <a:ext cx="1447800" cy="377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latin typeface="Chicago" pitchFamily="-86" charset="0"/>
              </a:rPr>
              <a:t>T</a:t>
            </a:r>
            <a:endParaRPr lang="fr-FR">
              <a:latin typeface="Chicago" pitchFamily="-86" charset="0"/>
            </a:endParaRPr>
          </a:p>
        </p:txBody>
      </p:sp>
      <p:sp>
        <p:nvSpPr>
          <p:cNvPr id="39951" name="Line 17"/>
          <p:cNvSpPr>
            <a:spLocks noChangeShapeType="1"/>
          </p:cNvSpPr>
          <p:nvPr/>
        </p:nvSpPr>
        <p:spPr bwMode="auto">
          <a:xfrm flipH="1">
            <a:off x="6172200" y="2819400"/>
            <a:ext cx="609600" cy="762000"/>
          </a:xfrm>
          <a:prstGeom prst="line">
            <a:avLst/>
          </a:prstGeom>
          <a:noFill/>
          <a:ln w="38100" cap="sq">
            <a:solidFill>
              <a:srgbClr val="66FF33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952" name="Line 18"/>
          <p:cNvSpPr>
            <a:spLocks noChangeShapeType="1"/>
          </p:cNvSpPr>
          <p:nvPr/>
        </p:nvSpPr>
        <p:spPr bwMode="auto">
          <a:xfrm flipV="1">
            <a:off x="7772400" y="3200400"/>
            <a:ext cx="609600" cy="228600"/>
          </a:xfrm>
          <a:prstGeom prst="line">
            <a:avLst/>
          </a:prstGeom>
          <a:noFill/>
          <a:ln w="38100" cap="sq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953" name="Text Box 19"/>
          <p:cNvSpPr txBox="1">
            <a:spLocks noChangeArrowheads="1"/>
          </p:cNvSpPr>
          <p:nvPr/>
        </p:nvSpPr>
        <p:spPr bwMode="auto">
          <a:xfrm>
            <a:off x="7696200" y="3429000"/>
            <a:ext cx="1447800" cy="377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latin typeface="Chicago" pitchFamily="-86" charset="0"/>
              </a:rPr>
              <a:t>S</a:t>
            </a:r>
            <a:endParaRPr lang="fr-FR">
              <a:latin typeface="Chicago" pitchFamily="-86" charset="0"/>
            </a:endParaRPr>
          </a:p>
        </p:txBody>
      </p:sp>
      <p:sp>
        <p:nvSpPr>
          <p:cNvPr id="39954" name="Text Box 20"/>
          <p:cNvSpPr txBox="1">
            <a:spLocks noChangeArrowheads="1"/>
          </p:cNvSpPr>
          <p:nvPr/>
        </p:nvSpPr>
        <p:spPr bwMode="auto">
          <a:xfrm>
            <a:off x="5715000" y="4876800"/>
            <a:ext cx="297180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fr-FR" sz="1600">
                <a:latin typeface="Chicago" pitchFamily="-86" charset="0"/>
              </a:rPr>
              <a:t>Focales tangentielle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fr-FR" sz="1600">
                <a:latin typeface="Chicago" pitchFamily="-86" charset="0"/>
              </a:rPr>
              <a:t>et sagittale 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fr-FR" sz="1600">
                <a:latin typeface="Chicago" pitchFamily="-86" charset="0"/>
              </a:rPr>
              <a:t>perpendiculaires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772400" cy="1143000"/>
          </a:xfrm>
        </p:spPr>
        <p:txBody>
          <a:bodyPr/>
          <a:lstStyle/>
          <a:p>
            <a:r>
              <a:rPr lang="fr-FR" sz="2400">
                <a:solidFill>
                  <a:srgbClr val="FFFF00"/>
                </a:solidFill>
                <a:latin typeface="Chicago" pitchFamily="-86" charset="0"/>
              </a:rPr>
              <a:t>Astigmatisme des faisceaux obliques dans un verre biconcave de - 1O  dt</a:t>
            </a:r>
          </a:p>
        </p:txBody>
      </p:sp>
      <p:sp>
        <p:nvSpPr>
          <p:cNvPr id="40963" name="Line 4"/>
          <p:cNvSpPr>
            <a:spLocks noChangeShapeType="1"/>
          </p:cNvSpPr>
          <p:nvPr/>
        </p:nvSpPr>
        <p:spPr bwMode="auto">
          <a:xfrm>
            <a:off x="2286000" y="3810000"/>
            <a:ext cx="5410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4" name="AutoShape 5"/>
          <p:cNvSpPr>
            <a:spLocks noChangeArrowheads="1"/>
          </p:cNvSpPr>
          <p:nvPr/>
        </p:nvSpPr>
        <p:spPr bwMode="auto">
          <a:xfrm rot="-5321785">
            <a:off x="4533900" y="3086100"/>
            <a:ext cx="3048000" cy="1600200"/>
          </a:xfrm>
          <a:custGeom>
            <a:avLst/>
            <a:gdLst>
              <a:gd name="T0" fmla="*/ 215053333 w 21600"/>
              <a:gd name="T1" fmla="*/ 0 h 21600"/>
              <a:gd name="T2" fmla="*/ 796431 w 21600"/>
              <a:gd name="T3" fmla="*/ 54169956 h 21600"/>
              <a:gd name="T4" fmla="*/ 215053333 w 21600"/>
              <a:gd name="T5" fmla="*/ 0 h 21600"/>
              <a:gd name="T6" fmla="*/ 429310236 w 21600"/>
              <a:gd name="T7" fmla="*/ 5416995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06 w 21600"/>
              <a:gd name="T13" fmla="*/ 0 h 21600"/>
              <a:gd name="T14" fmla="*/ 21394 w 21600"/>
              <a:gd name="T15" fmla="*/ 129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0" y="9870"/>
                </a:moveTo>
                <a:cubicBezTo>
                  <a:pt x="522" y="4286"/>
                  <a:pt x="5195" y="-1"/>
                  <a:pt x="10800" y="-1"/>
                </a:cubicBezTo>
                <a:cubicBezTo>
                  <a:pt x="16404" y="-1"/>
                  <a:pt x="21077" y="4286"/>
                  <a:pt x="21559" y="9870"/>
                </a:cubicBezTo>
                <a:cubicBezTo>
                  <a:pt x="21077" y="4286"/>
                  <a:pt x="16404" y="0"/>
                  <a:pt x="10799" y="0"/>
                </a:cubicBezTo>
                <a:cubicBezTo>
                  <a:pt x="5195" y="0"/>
                  <a:pt x="522" y="4286"/>
                  <a:pt x="40" y="9870"/>
                </a:cubicBezTo>
                <a:close/>
              </a:path>
            </a:pathLst>
          </a:custGeom>
          <a:solidFill>
            <a:schemeClr val="accent1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5" name="AutoShape 6"/>
          <p:cNvSpPr>
            <a:spLocks noChangeArrowheads="1"/>
          </p:cNvSpPr>
          <p:nvPr/>
        </p:nvSpPr>
        <p:spPr bwMode="auto">
          <a:xfrm rot="5436903">
            <a:off x="2781300" y="3086100"/>
            <a:ext cx="3048000" cy="1600200"/>
          </a:xfrm>
          <a:custGeom>
            <a:avLst/>
            <a:gdLst>
              <a:gd name="T0" fmla="*/ 215053333 w 21600"/>
              <a:gd name="T1" fmla="*/ 0 h 21600"/>
              <a:gd name="T2" fmla="*/ 796431 w 21600"/>
              <a:gd name="T3" fmla="*/ 54169956 h 21600"/>
              <a:gd name="T4" fmla="*/ 215053333 w 21600"/>
              <a:gd name="T5" fmla="*/ 0 h 21600"/>
              <a:gd name="T6" fmla="*/ 429310236 w 21600"/>
              <a:gd name="T7" fmla="*/ 5416995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06 w 21600"/>
              <a:gd name="T13" fmla="*/ 0 h 21600"/>
              <a:gd name="T14" fmla="*/ 21394 w 21600"/>
              <a:gd name="T15" fmla="*/ 129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0" y="9870"/>
                </a:moveTo>
                <a:cubicBezTo>
                  <a:pt x="522" y="4286"/>
                  <a:pt x="5195" y="-1"/>
                  <a:pt x="10800" y="-1"/>
                </a:cubicBezTo>
                <a:cubicBezTo>
                  <a:pt x="16404" y="-1"/>
                  <a:pt x="21077" y="4286"/>
                  <a:pt x="21559" y="9870"/>
                </a:cubicBezTo>
                <a:cubicBezTo>
                  <a:pt x="21077" y="4286"/>
                  <a:pt x="16404" y="0"/>
                  <a:pt x="10799" y="0"/>
                </a:cubicBezTo>
                <a:cubicBezTo>
                  <a:pt x="5195" y="0"/>
                  <a:pt x="522" y="4286"/>
                  <a:pt x="40" y="9870"/>
                </a:cubicBezTo>
                <a:close/>
              </a:path>
            </a:pathLst>
          </a:custGeom>
          <a:solidFill>
            <a:schemeClr val="accent1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6" name="Line 7"/>
          <p:cNvSpPr>
            <a:spLocks noChangeShapeType="1"/>
          </p:cNvSpPr>
          <p:nvPr/>
        </p:nvSpPr>
        <p:spPr bwMode="auto">
          <a:xfrm>
            <a:off x="4343400" y="2362200"/>
            <a:ext cx="1676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7" name="Line 8"/>
          <p:cNvSpPr>
            <a:spLocks noChangeShapeType="1"/>
          </p:cNvSpPr>
          <p:nvPr/>
        </p:nvSpPr>
        <p:spPr bwMode="auto">
          <a:xfrm>
            <a:off x="4419600" y="5410200"/>
            <a:ext cx="15240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8" name="Line 9"/>
          <p:cNvSpPr>
            <a:spLocks noChangeShapeType="1"/>
          </p:cNvSpPr>
          <p:nvPr/>
        </p:nvSpPr>
        <p:spPr bwMode="auto">
          <a:xfrm flipH="1" flipV="1">
            <a:off x="2590800" y="2895600"/>
            <a:ext cx="5105400" cy="9144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9" name="Text Box 11"/>
          <p:cNvSpPr txBox="1">
            <a:spLocks noChangeArrowheads="1"/>
          </p:cNvSpPr>
          <p:nvPr/>
        </p:nvSpPr>
        <p:spPr bwMode="auto">
          <a:xfrm>
            <a:off x="685800" y="4724400"/>
            <a:ext cx="5486400" cy="1489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latin typeface="Chicago" pitchFamily="-86" charset="0"/>
              </a:rPr>
              <a:t>Puissances des focales à 2O°</a:t>
            </a:r>
          </a:p>
          <a:p>
            <a:pPr>
              <a:spcBef>
                <a:spcPct val="50000"/>
              </a:spcBef>
            </a:pPr>
            <a:r>
              <a:rPr lang="fr-FR" sz="1600">
                <a:latin typeface="Chicago" pitchFamily="-86" charset="0"/>
              </a:rPr>
              <a:t>Tangentielle : - 12 dt</a:t>
            </a:r>
          </a:p>
          <a:p>
            <a:pPr>
              <a:spcBef>
                <a:spcPct val="50000"/>
              </a:spcBef>
            </a:pPr>
            <a:r>
              <a:rPr lang="fr-FR" sz="1600">
                <a:latin typeface="Chicago" pitchFamily="-86" charset="0"/>
              </a:rPr>
              <a:t>Sagittale : - 10,5 dt</a:t>
            </a:r>
          </a:p>
          <a:p>
            <a:pPr>
              <a:spcBef>
                <a:spcPct val="50000"/>
              </a:spcBef>
            </a:pPr>
            <a:r>
              <a:rPr lang="fr-FR" sz="1600">
                <a:latin typeface="Chicago" pitchFamily="-86" charset="0"/>
              </a:rPr>
              <a:t>D’où puissance apparente : - 1O,5  ( - 1,5 à O°)</a:t>
            </a:r>
          </a:p>
        </p:txBody>
      </p:sp>
      <p:sp>
        <p:nvSpPr>
          <p:cNvPr id="40970" name="Text Box 12"/>
          <p:cNvSpPr txBox="1">
            <a:spLocks noChangeArrowheads="1"/>
          </p:cNvSpPr>
          <p:nvPr/>
        </p:nvSpPr>
        <p:spPr bwMode="auto">
          <a:xfrm>
            <a:off x="2590800" y="3200400"/>
            <a:ext cx="1143000" cy="377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latin typeface="Chicago" pitchFamily="-86" charset="0"/>
              </a:rPr>
              <a:t>2O°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>
                <a:solidFill>
                  <a:srgbClr val="FFFF00"/>
                </a:solidFill>
                <a:latin typeface="Chicago" pitchFamily="-86" charset="0"/>
              </a:rPr>
              <a:t>Astigmatisme oblique dans un verre concave</a:t>
            </a:r>
          </a:p>
        </p:txBody>
      </p:sp>
      <p:sp>
        <p:nvSpPr>
          <p:cNvPr id="41987" name="Line 4"/>
          <p:cNvSpPr>
            <a:spLocks noChangeShapeType="1"/>
          </p:cNvSpPr>
          <p:nvPr/>
        </p:nvSpPr>
        <p:spPr bwMode="auto">
          <a:xfrm>
            <a:off x="838200" y="3962400"/>
            <a:ext cx="7543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988" name="AutoShape 5"/>
          <p:cNvSpPr>
            <a:spLocks noChangeArrowheads="1"/>
          </p:cNvSpPr>
          <p:nvPr/>
        </p:nvSpPr>
        <p:spPr bwMode="auto">
          <a:xfrm rot="-5371479">
            <a:off x="1295400" y="2209800"/>
            <a:ext cx="3657600" cy="3352800"/>
          </a:xfrm>
          <a:custGeom>
            <a:avLst/>
            <a:gdLst>
              <a:gd name="T0" fmla="*/ 309676800 w 21600"/>
              <a:gd name="T1" fmla="*/ 0 h 21600"/>
              <a:gd name="T2" fmla="*/ 28617 w 21600"/>
              <a:gd name="T3" fmla="*/ 256214922 h 21600"/>
              <a:gd name="T4" fmla="*/ 309676800 w 21600"/>
              <a:gd name="T5" fmla="*/ 0 h 21600"/>
              <a:gd name="T6" fmla="*/ 619324983 w 21600"/>
              <a:gd name="T7" fmla="*/ 256214922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0 w 21600"/>
              <a:gd name="T13" fmla="*/ 0 h 21600"/>
              <a:gd name="T14" fmla="*/ 21200 w 21600"/>
              <a:gd name="T15" fmla="*/ 13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" y="10634"/>
                </a:moveTo>
                <a:cubicBezTo>
                  <a:pt x="91" y="4734"/>
                  <a:pt x="4899" y="-1"/>
                  <a:pt x="10800" y="-1"/>
                </a:cubicBezTo>
                <a:cubicBezTo>
                  <a:pt x="16700" y="-1"/>
                  <a:pt x="21508" y="4734"/>
                  <a:pt x="21598" y="10634"/>
                </a:cubicBezTo>
                <a:cubicBezTo>
                  <a:pt x="21508" y="4734"/>
                  <a:pt x="16700" y="0"/>
                  <a:pt x="10799" y="0"/>
                </a:cubicBezTo>
                <a:cubicBezTo>
                  <a:pt x="4899" y="0"/>
                  <a:pt x="91" y="4734"/>
                  <a:pt x="1" y="10634"/>
                </a:cubicBezTo>
                <a:close/>
              </a:path>
            </a:pathLst>
          </a:custGeom>
          <a:solidFill>
            <a:schemeClr val="accent1"/>
          </a:solidFill>
          <a:ln w="3175">
            <a:solidFill>
              <a:schemeClr val="tx1"/>
            </a:solidFill>
            <a:prstDash val="dashDot"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989" name="AutoShape 6"/>
          <p:cNvSpPr>
            <a:spLocks noChangeArrowheads="1"/>
          </p:cNvSpPr>
          <p:nvPr/>
        </p:nvSpPr>
        <p:spPr bwMode="auto">
          <a:xfrm rot="-5399561">
            <a:off x="4457700" y="3086100"/>
            <a:ext cx="1905000" cy="1828800"/>
          </a:xfrm>
          <a:custGeom>
            <a:avLst/>
            <a:gdLst>
              <a:gd name="T0" fmla="*/ 84005208 w 21600"/>
              <a:gd name="T1" fmla="*/ 0 h 21600"/>
              <a:gd name="T2" fmla="*/ 878946 w 21600"/>
              <a:gd name="T3" fmla="*/ 88587665 h 21600"/>
              <a:gd name="T4" fmla="*/ 84005208 w 21600"/>
              <a:gd name="T5" fmla="*/ 0 h 21600"/>
              <a:gd name="T6" fmla="*/ 167131471 w 21600"/>
              <a:gd name="T7" fmla="*/ 8858766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93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3" y="12358"/>
                </a:moveTo>
                <a:cubicBezTo>
                  <a:pt x="37" y="11842"/>
                  <a:pt x="0" y="11321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599" y="11321"/>
                  <a:pt x="21562" y="11842"/>
                  <a:pt x="21486" y="12358"/>
                </a:cubicBezTo>
                <a:cubicBezTo>
                  <a:pt x="21562" y="11842"/>
                  <a:pt x="21600" y="11321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1321"/>
                  <a:pt x="37" y="11842"/>
                  <a:pt x="113" y="12358"/>
                </a:cubicBezTo>
                <a:close/>
              </a:path>
            </a:pathLst>
          </a:custGeom>
          <a:solidFill>
            <a:schemeClr val="accent1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990" name="AutoShape 7"/>
          <p:cNvSpPr>
            <a:spLocks noChangeArrowheads="1"/>
          </p:cNvSpPr>
          <p:nvPr/>
        </p:nvSpPr>
        <p:spPr bwMode="auto">
          <a:xfrm rot="-5399561">
            <a:off x="4267200" y="3124200"/>
            <a:ext cx="2286000" cy="1828800"/>
          </a:xfrm>
          <a:custGeom>
            <a:avLst/>
            <a:gdLst>
              <a:gd name="T0" fmla="*/ 120967500 w 21600"/>
              <a:gd name="T1" fmla="*/ 0 h 21600"/>
              <a:gd name="T2" fmla="*/ 145627 w 21600"/>
              <a:gd name="T3" fmla="*/ 73562549 h 21600"/>
              <a:gd name="T4" fmla="*/ 120967500 w 21600"/>
              <a:gd name="T5" fmla="*/ 0 h 21600"/>
              <a:gd name="T6" fmla="*/ 241789373 w 21600"/>
              <a:gd name="T7" fmla="*/ 73562549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8 w 21600"/>
              <a:gd name="T13" fmla="*/ 0 h 21600"/>
              <a:gd name="T14" fmla="*/ 21302 w 21600"/>
              <a:gd name="T15" fmla="*/ 1331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" y="10262"/>
                </a:moveTo>
                <a:cubicBezTo>
                  <a:pt x="300" y="4513"/>
                  <a:pt x="5044" y="-1"/>
                  <a:pt x="10800" y="-1"/>
                </a:cubicBezTo>
                <a:cubicBezTo>
                  <a:pt x="16555" y="-1"/>
                  <a:pt x="21299" y="4513"/>
                  <a:pt x="21586" y="10262"/>
                </a:cubicBezTo>
                <a:cubicBezTo>
                  <a:pt x="21299" y="4513"/>
                  <a:pt x="16555" y="0"/>
                  <a:pt x="10799" y="0"/>
                </a:cubicBezTo>
                <a:cubicBezTo>
                  <a:pt x="5044" y="0"/>
                  <a:pt x="300" y="4513"/>
                  <a:pt x="13" y="10262"/>
                </a:cubicBezTo>
                <a:close/>
              </a:path>
            </a:pathLst>
          </a:custGeom>
          <a:solidFill>
            <a:schemeClr val="accent1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991" name="Line 8"/>
          <p:cNvSpPr>
            <a:spLocks noChangeShapeType="1"/>
          </p:cNvSpPr>
          <p:nvPr/>
        </p:nvSpPr>
        <p:spPr bwMode="auto">
          <a:xfrm flipH="1">
            <a:off x="5334000" y="4953000"/>
            <a:ext cx="228600" cy="228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992" name="Line 9"/>
          <p:cNvSpPr>
            <a:spLocks noChangeShapeType="1"/>
          </p:cNvSpPr>
          <p:nvPr/>
        </p:nvSpPr>
        <p:spPr bwMode="auto">
          <a:xfrm>
            <a:off x="5410200" y="2895600"/>
            <a:ext cx="152400" cy="152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993" name="Line 10"/>
          <p:cNvSpPr>
            <a:spLocks noChangeShapeType="1"/>
          </p:cNvSpPr>
          <p:nvPr/>
        </p:nvSpPr>
        <p:spPr bwMode="auto">
          <a:xfrm flipH="1" flipV="1">
            <a:off x="1295400" y="2514600"/>
            <a:ext cx="4267200" cy="14478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994" name="Text Box 11"/>
          <p:cNvSpPr txBox="1">
            <a:spLocks noChangeArrowheads="1"/>
          </p:cNvSpPr>
          <p:nvPr/>
        </p:nvSpPr>
        <p:spPr bwMode="auto">
          <a:xfrm>
            <a:off x="5562600" y="3962400"/>
            <a:ext cx="1219200" cy="377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latin typeface="Chicago" pitchFamily="-86" charset="0"/>
              </a:rPr>
              <a:t>Q</a:t>
            </a:r>
          </a:p>
        </p:txBody>
      </p:sp>
      <p:sp>
        <p:nvSpPr>
          <p:cNvPr id="41995" name="Text Box 12"/>
          <p:cNvSpPr txBox="1">
            <a:spLocks noChangeArrowheads="1"/>
          </p:cNvSpPr>
          <p:nvPr/>
        </p:nvSpPr>
        <p:spPr bwMode="auto">
          <a:xfrm>
            <a:off x="1066800" y="4038600"/>
            <a:ext cx="1219200" cy="377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latin typeface="Chicago" pitchFamily="-86" charset="0"/>
              </a:rPr>
              <a:t>F ’  =  R</a:t>
            </a:r>
          </a:p>
        </p:txBody>
      </p:sp>
      <p:sp>
        <p:nvSpPr>
          <p:cNvPr id="41996" name="Text Box 13"/>
          <p:cNvSpPr txBox="1">
            <a:spLocks noChangeArrowheads="1"/>
          </p:cNvSpPr>
          <p:nvPr/>
        </p:nvSpPr>
        <p:spPr bwMode="auto">
          <a:xfrm>
            <a:off x="2209800" y="2514600"/>
            <a:ext cx="838200" cy="409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>
                <a:latin typeface="Chicago" pitchFamily="-86" charset="0"/>
              </a:rPr>
              <a:t>S</a:t>
            </a:r>
          </a:p>
        </p:txBody>
      </p:sp>
      <p:sp>
        <p:nvSpPr>
          <p:cNvPr id="41997" name="Text Box 14"/>
          <p:cNvSpPr txBox="1">
            <a:spLocks noChangeArrowheads="1"/>
          </p:cNvSpPr>
          <p:nvPr/>
        </p:nvSpPr>
        <p:spPr bwMode="auto">
          <a:xfrm>
            <a:off x="2743200" y="2667000"/>
            <a:ext cx="838200" cy="409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>
                <a:latin typeface="Chicago" pitchFamily="-86" charset="0"/>
              </a:rPr>
              <a:t>T</a:t>
            </a:r>
          </a:p>
        </p:txBody>
      </p:sp>
      <p:sp>
        <p:nvSpPr>
          <p:cNvPr id="41998" name="Line 15"/>
          <p:cNvSpPr>
            <a:spLocks noChangeShapeType="1"/>
          </p:cNvSpPr>
          <p:nvPr/>
        </p:nvSpPr>
        <p:spPr bwMode="auto">
          <a:xfrm>
            <a:off x="2133600" y="2819400"/>
            <a:ext cx="381000" cy="152400"/>
          </a:xfrm>
          <a:prstGeom prst="line">
            <a:avLst/>
          </a:prstGeom>
          <a:noFill/>
          <a:ln w="38100" cap="sq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999" name="Line 16"/>
          <p:cNvSpPr>
            <a:spLocks noChangeShapeType="1"/>
          </p:cNvSpPr>
          <p:nvPr/>
        </p:nvSpPr>
        <p:spPr bwMode="auto">
          <a:xfrm flipH="1">
            <a:off x="2667000" y="2971800"/>
            <a:ext cx="533400" cy="152400"/>
          </a:xfrm>
          <a:prstGeom prst="line">
            <a:avLst/>
          </a:prstGeom>
          <a:noFill/>
          <a:ln w="38100" cap="sq">
            <a:solidFill>
              <a:srgbClr val="66FF33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>
                <a:solidFill>
                  <a:srgbClr val="FFFF00"/>
                </a:solidFill>
                <a:latin typeface="Chicago" pitchFamily="-86" charset="0"/>
              </a:rPr>
              <a:t>Astigmatisme des faisceaux obliques dans un verre concave de - 1O dt</a:t>
            </a:r>
          </a:p>
        </p:txBody>
      </p:sp>
      <p:sp>
        <p:nvSpPr>
          <p:cNvPr id="43011" name="Line 4"/>
          <p:cNvSpPr>
            <a:spLocks noChangeShapeType="1"/>
          </p:cNvSpPr>
          <p:nvPr/>
        </p:nvSpPr>
        <p:spPr bwMode="auto">
          <a:xfrm>
            <a:off x="762000" y="3886200"/>
            <a:ext cx="7315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012" name="AutoShape 5"/>
          <p:cNvSpPr>
            <a:spLocks noChangeArrowheads="1"/>
          </p:cNvSpPr>
          <p:nvPr/>
        </p:nvSpPr>
        <p:spPr bwMode="auto">
          <a:xfrm rot="-5388353">
            <a:off x="3924300" y="2933700"/>
            <a:ext cx="3352800" cy="1905000"/>
          </a:xfrm>
          <a:custGeom>
            <a:avLst/>
            <a:gdLst>
              <a:gd name="T0" fmla="*/ 260214533 w 21600"/>
              <a:gd name="T1" fmla="*/ 0 h 21600"/>
              <a:gd name="T2" fmla="*/ 626477 w 21600"/>
              <a:gd name="T3" fmla="*/ 78078189 h 21600"/>
              <a:gd name="T4" fmla="*/ 260214533 w 21600"/>
              <a:gd name="T5" fmla="*/ 0 h 21600"/>
              <a:gd name="T6" fmla="*/ 519802590 w 21600"/>
              <a:gd name="T7" fmla="*/ 78078189 h 21600"/>
              <a:gd name="T8" fmla="*/ 0 60000 65536"/>
              <a:gd name="T9" fmla="*/ 0 60000 65536"/>
              <a:gd name="T10" fmla="*/ 0 60000 65536"/>
              <a:gd name="T11" fmla="*/ 0 60000 65536"/>
              <a:gd name="T12" fmla="*/ 244 w 21600"/>
              <a:gd name="T13" fmla="*/ 0 h 21600"/>
              <a:gd name="T14" fmla="*/ 21356 w 21600"/>
              <a:gd name="T15" fmla="*/ 1308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6" y="10038"/>
                </a:moveTo>
                <a:cubicBezTo>
                  <a:pt x="426" y="4383"/>
                  <a:pt x="5130" y="-1"/>
                  <a:pt x="10800" y="-1"/>
                </a:cubicBezTo>
                <a:cubicBezTo>
                  <a:pt x="16469" y="-1"/>
                  <a:pt x="21173" y="4383"/>
                  <a:pt x="21573" y="10038"/>
                </a:cubicBezTo>
                <a:cubicBezTo>
                  <a:pt x="21173" y="4383"/>
                  <a:pt x="16469" y="0"/>
                  <a:pt x="10799" y="0"/>
                </a:cubicBezTo>
                <a:cubicBezTo>
                  <a:pt x="5130" y="0"/>
                  <a:pt x="426" y="4383"/>
                  <a:pt x="26" y="10038"/>
                </a:cubicBezTo>
                <a:close/>
              </a:path>
            </a:pathLst>
          </a:custGeom>
          <a:solidFill>
            <a:schemeClr val="accent1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013" name="AutoShape 6"/>
          <p:cNvSpPr>
            <a:spLocks noChangeArrowheads="1"/>
          </p:cNvSpPr>
          <p:nvPr/>
        </p:nvSpPr>
        <p:spPr bwMode="auto">
          <a:xfrm rot="-5388353">
            <a:off x="4573588" y="2589212"/>
            <a:ext cx="2895600" cy="2593975"/>
          </a:xfrm>
          <a:custGeom>
            <a:avLst/>
            <a:gdLst>
              <a:gd name="T0" fmla="*/ 194085633 w 21600"/>
              <a:gd name="T1" fmla="*/ 0 h 21600"/>
              <a:gd name="T2" fmla="*/ -17963 w 21600"/>
              <a:gd name="T3" fmla="*/ 155757150 h 21600"/>
              <a:gd name="T4" fmla="*/ 194085633 w 21600"/>
              <a:gd name="T5" fmla="*/ 0 h 21600"/>
              <a:gd name="T6" fmla="*/ 388189230 w 21600"/>
              <a:gd name="T7" fmla="*/ 1557571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-1" y="10800"/>
                </a:moveTo>
                <a:cubicBezTo>
                  <a:pt x="-1" y="10800"/>
                  <a:pt x="0" y="10800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599" y="10800"/>
                  <a:pt x="21599" y="10800"/>
                  <a:pt x="21599" y="10800"/>
                </a:cubicBezTo>
                <a:cubicBezTo>
                  <a:pt x="21599" y="10800"/>
                  <a:pt x="21600" y="1080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00"/>
                  <a:pt x="-1" y="10800"/>
                  <a:pt x="-1" y="10800"/>
                </a:cubicBezTo>
                <a:close/>
              </a:path>
            </a:pathLst>
          </a:custGeom>
          <a:solidFill>
            <a:schemeClr val="accent1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014" name="Line 8"/>
          <p:cNvSpPr>
            <a:spLocks noChangeShapeType="1"/>
          </p:cNvSpPr>
          <p:nvPr/>
        </p:nvSpPr>
        <p:spPr bwMode="auto">
          <a:xfrm flipH="1" flipV="1">
            <a:off x="1981200" y="2590800"/>
            <a:ext cx="5181600" cy="12954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015" name="Line 9"/>
          <p:cNvSpPr>
            <a:spLocks noChangeShapeType="1"/>
          </p:cNvSpPr>
          <p:nvPr/>
        </p:nvSpPr>
        <p:spPr bwMode="auto">
          <a:xfrm flipV="1">
            <a:off x="5562600" y="5334000"/>
            <a:ext cx="457200" cy="228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016" name="Line 10"/>
          <p:cNvSpPr>
            <a:spLocks noChangeShapeType="1"/>
          </p:cNvSpPr>
          <p:nvPr/>
        </p:nvSpPr>
        <p:spPr bwMode="auto">
          <a:xfrm>
            <a:off x="5562600" y="2209800"/>
            <a:ext cx="457200" cy="228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017" name="Text Box 12"/>
          <p:cNvSpPr txBox="1">
            <a:spLocks noChangeArrowheads="1"/>
          </p:cNvSpPr>
          <p:nvPr/>
        </p:nvSpPr>
        <p:spPr bwMode="auto">
          <a:xfrm>
            <a:off x="5638800" y="2895600"/>
            <a:ext cx="3505200" cy="346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latin typeface="Chicago" pitchFamily="-86" charset="0"/>
              </a:rPr>
              <a:t>Verre de WOLLASTON</a:t>
            </a:r>
          </a:p>
        </p:txBody>
      </p:sp>
      <p:sp>
        <p:nvSpPr>
          <p:cNvPr id="43018" name="Rectangle 13"/>
          <p:cNvSpPr>
            <a:spLocks noChangeArrowheads="1"/>
          </p:cNvSpPr>
          <p:nvPr/>
        </p:nvSpPr>
        <p:spPr bwMode="auto">
          <a:xfrm>
            <a:off x="1524000" y="4343400"/>
            <a:ext cx="2351088" cy="727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latin typeface="Chicago" pitchFamily="-86" charset="0"/>
              </a:rPr>
              <a:t>Astigmatisme à 2O°</a:t>
            </a:r>
          </a:p>
          <a:p>
            <a:pPr>
              <a:spcBef>
                <a:spcPct val="50000"/>
              </a:spcBef>
            </a:pPr>
            <a:r>
              <a:rPr lang="fr-FR" sz="1600">
                <a:latin typeface="Chicago" pitchFamily="-86" charset="0"/>
              </a:rPr>
              <a:t>-9,5 ( -O,1 à 9O°)</a:t>
            </a:r>
          </a:p>
        </p:txBody>
      </p:sp>
      <p:sp>
        <p:nvSpPr>
          <p:cNvPr id="43019" name="Text Box 14"/>
          <p:cNvSpPr txBox="1">
            <a:spLocks noChangeArrowheads="1"/>
          </p:cNvSpPr>
          <p:nvPr/>
        </p:nvSpPr>
        <p:spPr bwMode="auto">
          <a:xfrm>
            <a:off x="1143000" y="2514600"/>
            <a:ext cx="914400" cy="409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>
                <a:latin typeface="Chicago" pitchFamily="-86" charset="0"/>
              </a:rPr>
              <a:t>2O°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458200" cy="1143000"/>
          </a:xfrm>
        </p:spPr>
        <p:txBody>
          <a:bodyPr/>
          <a:lstStyle/>
          <a:p>
            <a:r>
              <a:rPr lang="fr-FR" sz="3200">
                <a:solidFill>
                  <a:srgbClr val="FFFF00"/>
                </a:solidFill>
                <a:latin typeface="Arial" charset="0"/>
              </a:rPr>
              <a:t>Les différents types d’astigmatisme oculaire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458200" cy="4114800"/>
          </a:xfrm>
        </p:spPr>
        <p:txBody>
          <a:bodyPr/>
          <a:lstStyle/>
          <a:p>
            <a:pPr>
              <a:buClr>
                <a:srgbClr val="66FF33"/>
              </a:buClr>
              <a:buSzPct val="75000"/>
              <a:buFont typeface="Wingdings" charset="2"/>
              <a:buChar char="t"/>
            </a:pPr>
            <a:r>
              <a:rPr lang="fr-FR" sz="2400" b="1">
                <a:solidFill>
                  <a:srgbClr val="0D0D0D"/>
                </a:solidFill>
                <a:latin typeface="Arial" charset="0"/>
              </a:rPr>
              <a:t>Cornéen : le plus important, face antérieure et postérieure</a:t>
            </a:r>
          </a:p>
          <a:p>
            <a:pPr lvl="1">
              <a:buClr>
                <a:srgbClr val="33CCFF"/>
              </a:buClr>
              <a:buSzPct val="75000"/>
              <a:buFont typeface="Wingdings" charset="2"/>
              <a:buChar char="t"/>
            </a:pPr>
            <a:r>
              <a:rPr lang="fr-FR" sz="2000" b="1">
                <a:solidFill>
                  <a:srgbClr val="0D0D0D"/>
                </a:solidFill>
                <a:latin typeface="Arial" charset="0"/>
              </a:rPr>
              <a:t>Direct : + 2 à </a:t>
            </a:r>
            <a:r>
              <a:rPr lang="fr-FR" sz="2000" b="1" smtClean="0">
                <a:solidFill>
                  <a:srgbClr val="0D0D0D"/>
                </a:solidFill>
                <a:latin typeface="Arial" charset="0"/>
              </a:rPr>
              <a:t>90°</a:t>
            </a:r>
            <a:endParaRPr lang="fr-FR" sz="2000" b="1">
              <a:solidFill>
                <a:srgbClr val="0D0D0D"/>
              </a:solidFill>
              <a:latin typeface="Arial" charset="0"/>
            </a:endParaRPr>
          </a:p>
          <a:p>
            <a:pPr lvl="1">
              <a:buClr>
                <a:srgbClr val="33CCFF"/>
              </a:buClr>
              <a:buSzPct val="75000"/>
              <a:buFont typeface="Wingdings" charset="2"/>
              <a:buChar char="t"/>
            </a:pPr>
            <a:r>
              <a:rPr lang="fr-FR" sz="2000" b="1">
                <a:solidFill>
                  <a:srgbClr val="0D0D0D"/>
                </a:solidFill>
                <a:latin typeface="Arial" charset="0"/>
              </a:rPr>
              <a:t>Inverse : + 1,5 à</a:t>
            </a:r>
            <a:r>
              <a:rPr lang="fr-FR" sz="2000" b="1" smtClean="0">
                <a:solidFill>
                  <a:srgbClr val="0D0D0D"/>
                </a:solidFill>
                <a:latin typeface="Arial" charset="0"/>
              </a:rPr>
              <a:t> 0°</a:t>
            </a:r>
            <a:endParaRPr lang="fr-FR" sz="2000" b="1">
              <a:solidFill>
                <a:srgbClr val="0D0D0D"/>
              </a:solidFill>
              <a:latin typeface="Arial" charset="0"/>
            </a:endParaRPr>
          </a:p>
          <a:p>
            <a:pPr lvl="1">
              <a:buClr>
                <a:srgbClr val="33CCFF"/>
              </a:buClr>
              <a:buSzPct val="75000"/>
              <a:buFont typeface="Wingdings" charset="2"/>
              <a:buChar char="t"/>
            </a:pPr>
            <a:r>
              <a:rPr lang="fr-FR" sz="2000" b="1">
                <a:solidFill>
                  <a:srgbClr val="0D0D0D"/>
                </a:solidFill>
                <a:latin typeface="Arial" charset="0"/>
              </a:rPr>
              <a:t>Régulier : les axes principaux sont perpendiculaires</a:t>
            </a:r>
          </a:p>
          <a:p>
            <a:pPr lvl="1">
              <a:buClr>
                <a:srgbClr val="33CCFF"/>
              </a:buClr>
              <a:buSzPct val="75000"/>
              <a:buFont typeface="Wingdings" charset="2"/>
              <a:buChar char="t"/>
            </a:pPr>
            <a:r>
              <a:rPr lang="fr-FR" sz="2000" b="1">
                <a:solidFill>
                  <a:srgbClr val="0D0D0D"/>
                </a:solidFill>
                <a:latin typeface="Arial" charset="0"/>
              </a:rPr>
              <a:t>Irrégulier (kératocône)</a:t>
            </a:r>
          </a:p>
          <a:p>
            <a:pPr>
              <a:buClr>
                <a:srgbClr val="66FF33"/>
              </a:buClr>
              <a:buSzPct val="75000"/>
              <a:buFont typeface="Wingdings" charset="2"/>
              <a:buChar char="t"/>
            </a:pPr>
            <a:r>
              <a:rPr lang="fr-FR" sz="2400" b="1">
                <a:solidFill>
                  <a:srgbClr val="0D0D0D"/>
                </a:solidFill>
                <a:latin typeface="Arial" charset="0"/>
              </a:rPr>
              <a:t>Cristallinien , </a:t>
            </a:r>
          </a:p>
          <a:p>
            <a:pPr lvl="1">
              <a:buClr>
                <a:srgbClr val="33CCFF"/>
              </a:buClr>
              <a:buSzPct val="75000"/>
              <a:buFont typeface="Wingdings" charset="2"/>
              <a:buChar char="t"/>
            </a:pPr>
            <a:r>
              <a:rPr lang="fr-FR" sz="2000" b="1">
                <a:solidFill>
                  <a:srgbClr val="0D0D0D"/>
                </a:solidFill>
                <a:latin typeface="Arial" charset="0"/>
              </a:rPr>
              <a:t>face antérieure et postérieure,</a:t>
            </a:r>
          </a:p>
          <a:p>
            <a:pPr lvl="1">
              <a:buClr>
                <a:srgbClr val="33CCFF"/>
              </a:buClr>
              <a:buSzPct val="75000"/>
              <a:buFont typeface="Wingdings" charset="2"/>
              <a:buChar char="t"/>
            </a:pPr>
            <a:r>
              <a:rPr lang="fr-FR" sz="2000" b="1">
                <a:solidFill>
                  <a:srgbClr val="0D0D0D"/>
                </a:solidFill>
                <a:latin typeface="Arial" charset="0"/>
              </a:rPr>
              <a:t>nombreux dioptres</a:t>
            </a:r>
          </a:p>
          <a:p>
            <a:pPr>
              <a:buClr>
                <a:srgbClr val="66FF33"/>
              </a:buClr>
              <a:buSzPct val="75000"/>
              <a:buFont typeface="Wingdings" charset="2"/>
              <a:buChar char="t"/>
            </a:pPr>
            <a:r>
              <a:rPr lang="fr-FR" sz="2400" b="1">
                <a:solidFill>
                  <a:srgbClr val="0D0D0D"/>
                </a:solidFill>
                <a:latin typeface="Arial" charset="0"/>
              </a:rPr>
              <a:t>Rétinien, fovéolaire</a:t>
            </a:r>
          </a:p>
          <a:p>
            <a:pPr algn="ctr">
              <a:buClr>
                <a:srgbClr val="66FF33"/>
              </a:buClr>
              <a:buSzPct val="75000"/>
              <a:buFont typeface="Wingdings" charset="2"/>
              <a:buNone/>
            </a:pPr>
            <a:r>
              <a:rPr lang="fr-FR" sz="2400" b="1">
                <a:solidFill>
                  <a:srgbClr val="0D0D0D"/>
                </a:solidFill>
                <a:latin typeface="Arial" charset="0"/>
              </a:rPr>
              <a:t>LA SKIASCOPIE GLOBALISE LES ASTIGMATISMES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fr-FR">
                <a:solidFill>
                  <a:srgbClr val="FFFF00"/>
                </a:solidFill>
                <a:latin typeface="Arial" charset="0"/>
              </a:rPr>
              <a:t>La conoïde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4114800"/>
          </a:xfrm>
        </p:spPr>
        <p:txBody>
          <a:bodyPr/>
          <a:lstStyle/>
          <a:p>
            <a:pPr>
              <a:lnSpc>
                <a:spcPct val="170000"/>
              </a:lnSpc>
              <a:buClr>
                <a:srgbClr val="66FF33"/>
              </a:buClr>
              <a:buSzPct val="75000"/>
              <a:buFont typeface="Wingdings" charset="2"/>
              <a:buChar char="t"/>
            </a:pPr>
            <a:r>
              <a:rPr lang="fr-FR" sz="2400" b="1">
                <a:solidFill>
                  <a:srgbClr val="0D0D0D"/>
                </a:solidFill>
                <a:latin typeface="Arial" charset="0"/>
              </a:rPr>
              <a:t>Dite de STURM</a:t>
            </a:r>
          </a:p>
          <a:p>
            <a:pPr>
              <a:lnSpc>
                <a:spcPct val="170000"/>
              </a:lnSpc>
              <a:buClr>
                <a:srgbClr val="66FF33"/>
              </a:buClr>
              <a:buSzPct val="75000"/>
              <a:buFont typeface="Wingdings" charset="2"/>
              <a:buChar char="t"/>
            </a:pPr>
            <a:r>
              <a:rPr lang="fr-FR" sz="2400" b="1">
                <a:solidFill>
                  <a:srgbClr val="0D0D0D"/>
                </a:solidFill>
                <a:latin typeface="Arial" charset="0"/>
              </a:rPr>
              <a:t>Focalisation astigmate d’un faisceau cylindrique par ellipses sur un premier segment de droite </a:t>
            </a:r>
          </a:p>
          <a:p>
            <a:pPr>
              <a:lnSpc>
                <a:spcPct val="170000"/>
              </a:lnSpc>
              <a:buClr>
                <a:srgbClr val="66FF33"/>
              </a:buClr>
              <a:buSzPct val="75000"/>
              <a:buFont typeface="Wingdings" charset="2"/>
              <a:buChar char="t"/>
            </a:pPr>
            <a:r>
              <a:rPr lang="fr-FR" sz="2400" b="1">
                <a:solidFill>
                  <a:srgbClr val="0D0D0D"/>
                </a:solidFill>
                <a:latin typeface="Arial" charset="0"/>
              </a:rPr>
              <a:t>Divergence des ellipses vers le cercle « de moindre diffusion »</a:t>
            </a:r>
          </a:p>
          <a:p>
            <a:pPr>
              <a:lnSpc>
                <a:spcPct val="170000"/>
              </a:lnSpc>
              <a:buClr>
                <a:srgbClr val="66FF33"/>
              </a:buClr>
              <a:buSzPct val="75000"/>
              <a:buFont typeface="Wingdings" charset="2"/>
              <a:buChar char="t"/>
            </a:pPr>
            <a:r>
              <a:rPr lang="fr-FR" sz="2400" b="1">
                <a:solidFill>
                  <a:srgbClr val="0D0D0D"/>
                </a:solidFill>
                <a:latin typeface="Arial" charset="0"/>
              </a:rPr>
              <a:t>Inversion du grand axe des ellipses</a:t>
            </a:r>
          </a:p>
          <a:p>
            <a:pPr>
              <a:lnSpc>
                <a:spcPct val="170000"/>
              </a:lnSpc>
              <a:buClr>
                <a:srgbClr val="66FF33"/>
              </a:buClr>
              <a:buSzPct val="75000"/>
              <a:buFont typeface="Wingdings" charset="2"/>
              <a:buChar char="t"/>
            </a:pPr>
            <a:r>
              <a:rPr lang="fr-FR" sz="2400" b="1">
                <a:solidFill>
                  <a:srgbClr val="0D0D0D"/>
                </a:solidFill>
                <a:latin typeface="Arial" charset="0"/>
              </a:rPr>
              <a:t>Focalisation sur un deuxième segment de droite</a:t>
            </a:r>
          </a:p>
          <a:p>
            <a:pPr>
              <a:lnSpc>
                <a:spcPct val="170000"/>
              </a:lnSpc>
              <a:buClr>
                <a:srgbClr val="66FF33"/>
              </a:buClr>
              <a:buSzPct val="75000"/>
              <a:buFont typeface="Wingdings" charset="2"/>
              <a:buChar char="t"/>
            </a:pPr>
            <a:r>
              <a:rPr lang="fr-FR" sz="2400" b="1">
                <a:solidFill>
                  <a:srgbClr val="0D0D0D"/>
                </a:solidFill>
                <a:latin typeface="Arial" charset="0"/>
              </a:rPr>
              <a:t>Augmentation de taille des ellipses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8458200" cy="1143000"/>
          </a:xfrm>
        </p:spPr>
        <p:txBody>
          <a:bodyPr/>
          <a:lstStyle/>
          <a:p>
            <a:r>
              <a:rPr lang="fr-FR" sz="3200">
                <a:solidFill>
                  <a:srgbClr val="FFFF00"/>
                </a:solidFill>
                <a:latin typeface="Arial" charset="0"/>
              </a:rPr>
              <a:t>Les différents types d’astigmatisme oculaire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458200" cy="1600200"/>
          </a:xfrm>
        </p:spPr>
        <p:txBody>
          <a:bodyPr/>
          <a:lstStyle/>
          <a:p>
            <a:pPr algn="ctr">
              <a:buClr>
                <a:srgbClr val="66FF33"/>
              </a:buClr>
              <a:buSzPct val="75000"/>
              <a:buFont typeface="Wingdings" charset="2"/>
              <a:buNone/>
            </a:pPr>
            <a:r>
              <a:rPr lang="fr-FR" sz="2400">
                <a:latin typeface="Arial" charset="0"/>
              </a:rPr>
              <a:t>Selon la position des focales </a:t>
            </a:r>
          </a:p>
          <a:p>
            <a:pPr>
              <a:buClr>
                <a:srgbClr val="66FF33"/>
              </a:buClr>
              <a:buSzPct val="75000"/>
              <a:buFont typeface="Wingdings" charset="2"/>
              <a:buChar char="t"/>
            </a:pPr>
            <a:r>
              <a:rPr lang="fr-FR" sz="2400">
                <a:latin typeface="Arial" charset="0"/>
              </a:rPr>
              <a:t>Myopique composé (ou double) et conforme</a:t>
            </a:r>
          </a:p>
          <a:p>
            <a:pPr>
              <a:buClr>
                <a:srgbClr val="66FF33"/>
              </a:buClr>
              <a:buSzPct val="75000"/>
              <a:buFont typeface="Wingdings" charset="2"/>
              <a:buChar char="t"/>
            </a:pPr>
            <a:endParaRPr lang="fr-FR" sz="2400">
              <a:latin typeface="Arial" charset="0"/>
            </a:endParaRPr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914400" y="4876800"/>
            <a:ext cx="7239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3276600" y="3810000"/>
            <a:ext cx="609600" cy="2133600"/>
          </a:xfrm>
          <a:prstGeom prst="moon">
            <a:avLst>
              <a:gd name="adj" fmla="val 11458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 flipH="1">
            <a:off x="5257800" y="4572000"/>
            <a:ext cx="1219200" cy="609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>
            <a:off x="7086600" y="4267200"/>
            <a:ext cx="0" cy="11430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088" name="AutoShape 8"/>
          <p:cNvSpPr>
            <a:spLocks noChangeArrowheads="1"/>
          </p:cNvSpPr>
          <p:nvPr/>
        </p:nvSpPr>
        <p:spPr bwMode="auto">
          <a:xfrm rot="-10555125">
            <a:off x="7162800" y="2743200"/>
            <a:ext cx="914400" cy="4114800"/>
          </a:xfrm>
          <a:prstGeom prst="moon">
            <a:avLst>
              <a:gd name="adj" fmla="val 1218"/>
            </a:avLst>
          </a:prstGeom>
          <a:noFill/>
          <a:ln w="12700">
            <a:solidFill>
              <a:schemeClr val="tx1"/>
            </a:solidFill>
            <a:prstDash val="dashDot"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gradFill rotWithShape="1">
          <a:gsLst>
            <a:gs pos="0">
              <a:srgbClr val="000090"/>
            </a:gs>
            <a:gs pos="50000">
              <a:srgbClr val="000090"/>
            </a:gs>
            <a:gs pos="75000">
              <a:srgbClr val="000090"/>
            </a:gs>
            <a:gs pos="100000">
              <a:srgbClr val="FFFF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fr-FR" sz="3600">
                <a:solidFill>
                  <a:srgbClr val="FFFF00"/>
                </a:solidFill>
              </a:rPr>
              <a:t>Les verres cylindriques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1524000"/>
          </a:xfrm>
        </p:spPr>
        <p:txBody>
          <a:bodyPr/>
          <a:lstStyle/>
          <a:p>
            <a:pPr>
              <a:buClr>
                <a:srgbClr val="66FF33"/>
              </a:buClr>
              <a:buSzPct val="70000"/>
              <a:buFont typeface="Wingdings" charset="2"/>
              <a:buChar char="t"/>
            </a:pPr>
            <a:r>
              <a:rPr lang="fr-FR" sz="2000">
                <a:latin typeface="Arial" charset="0"/>
              </a:rPr>
              <a:t>S ’opposent aux verres sphériques stigmates</a:t>
            </a:r>
          </a:p>
          <a:p>
            <a:pPr>
              <a:buClr>
                <a:srgbClr val="66FF33"/>
              </a:buClr>
              <a:buSzPct val="70000"/>
              <a:buFont typeface="Wingdings" charset="2"/>
              <a:buChar char="t"/>
            </a:pPr>
            <a:r>
              <a:rPr lang="fr-FR" sz="2000">
                <a:latin typeface="Arial" charset="0"/>
              </a:rPr>
              <a:t>Définis par un axe (génératrice) et une puissance </a:t>
            </a:r>
          </a:p>
          <a:p>
            <a:pPr>
              <a:buClr>
                <a:srgbClr val="66FF33"/>
              </a:buClr>
              <a:buSzPct val="70000"/>
              <a:buFont typeface="Wingdings" charset="2"/>
              <a:buNone/>
            </a:pPr>
            <a:r>
              <a:rPr lang="fr-FR" sz="2000">
                <a:latin typeface="Arial" charset="0"/>
              </a:rPr>
              <a:t>     (ménisque convexe ou concave perpendiculaire à l ’axe)</a:t>
            </a:r>
          </a:p>
        </p:txBody>
      </p:sp>
      <p:sp>
        <p:nvSpPr>
          <p:cNvPr id="17412" name="Arc 4"/>
          <p:cNvSpPr>
            <a:spLocks/>
          </p:cNvSpPr>
          <p:nvPr/>
        </p:nvSpPr>
        <p:spPr bwMode="auto">
          <a:xfrm rot="10735140">
            <a:off x="3419475" y="3349625"/>
            <a:ext cx="1216025" cy="903288"/>
          </a:xfrm>
          <a:custGeom>
            <a:avLst/>
            <a:gdLst>
              <a:gd name="T0" fmla="*/ 0 w 21414"/>
              <a:gd name="T1" fmla="*/ 0 h 21600"/>
              <a:gd name="T2" fmla="*/ 69053741 w 21414"/>
              <a:gd name="T3" fmla="*/ 32837572 h 21600"/>
              <a:gd name="T4" fmla="*/ 0 w 21414"/>
              <a:gd name="T5" fmla="*/ 37774501 h 21600"/>
              <a:gd name="T6" fmla="*/ 0 60000 65536"/>
              <a:gd name="T7" fmla="*/ 0 60000 65536"/>
              <a:gd name="T8" fmla="*/ 0 60000 65536"/>
              <a:gd name="T9" fmla="*/ 0 w 21414"/>
              <a:gd name="T10" fmla="*/ 0 h 21600"/>
              <a:gd name="T11" fmla="*/ 21414 w 2141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14" h="21600" fill="none" extrusionOk="0">
                <a:moveTo>
                  <a:pt x="0" y="-1"/>
                </a:moveTo>
                <a:cubicBezTo>
                  <a:pt x="10838" y="-1"/>
                  <a:pt x="19998" y="8031"/>
                  <a:pt x="21414" y="18776"/>
                </a:cubicBezTo>
              </a:path>
              <a:path w="21414" h="21600" stroke="0" extrusionOk="0">
                <a:moveTo>
                  <a:pt x="0" y="-1"/>
                </a:moveTo>
                <a:cubicBezTo>
                  <a:pt x="10838" y="-1"/>
                  <a:pt x="19998" y="8031"/>
                  <a:pt x="21414" y="18776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13" name="Arc 5"/>
          <p:cNvSpPr>
            <a:spLocks/>
          </p:cNvSpPr>
          <p:nvPr/>
        </p:nvSpPr>
        <p:spPr bwMode="auto">
          <a:xfrm rot="-10611573">
            <a:off x="3351213" y="5030788"/>
            <a:ext cx="1296987" cy="990600"/>
          </a:xfrm>
          <a:custGeom>
            <a:avLst/>
            <a:gdLst>
              <a:gd name="T0" fmla="*/ 0 w 22957"/>
              <a:gd name="T1" fmla="*/ 92548 h 21600"/>
              <a:gd name="T2" fmla="*/ 73275048 w 22957"/>
              <a:gd name="T3" fmla="*/ 43865190 h 21600"/>
              <a:gd name="T4" fmla="*/ 4372818 w 22957"/>
              <a:gd name="T5" fmla="*/ 45430017 h 21600"/>
              <a:gd name="T6" fmla="*/ 0 60000 65536"/>
              <a:gd name="T7" fmla="*/ 0 60000 65536"/>
              <a:gd name="T8" fmla="*/ 0 60000 65536"/>
              <a:gd name="T9" fmla="*/ 0 w 22957"/>
              <a:gd name="T10" fmla="*/ 0 h 21600"/>
              <a:gd name="T11" fmla="*/ 22957 w 2295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957" h="21600" fill="none" extrusionOk="0">
                <a:moveTo>
                  <a:pt x="-1" y="43"/>
                </a:moveTo>
                <a:cubicBezTo>
                  <a:pt x="456" y="14"/>
                  <a:pt x="912" y="-1"/>
                  <a:pt x="1370" y="-1"/>
                </a:cubicBezTo>
                <a:cubicBezTo>
                  <a:pt x="13009" y="-1"/>
                  <a:pt x="22556" y="9223"/>
                  <a:pt x="22957" y="20855"/>
                </a:cubicBezTo>
              </a:path>
              <a:path w="22957" h="21600" stroke="0" extrusionOk="0">
                <a:moveTo>
                  <a:pt x="-1" y="43"/>
                </a:moveTo>
                <a:cubicBezTo>
                  <a:pt x="456" y="14"/>
                  <a:pt x="912" y="-1"/>
                  <a:pt x="1370" y="-1"/>
                </a:cubicBezTo>
                <a:cubicBezTo>
                  <a:pt x="13009" y="-1"/>
                  <a:pt x="22556" y="9223"/>
                  <a:pt x="22957" y="20855"/>
                </a:cubicBezTo>
                <a:lnTo>
                  <a:pt x="1370" y="21600"/>
                </a:lnTo>
                <a:close/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4648200" y="4267200"/>
            <a:ext cx="0" cy="1752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H="1">
            <a:off x="3352800" y="3429000"/>
            <a:ext cx="0" cy="1600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3352800" y="3429000"/>
            <a:ext cx="1295400" cy="838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3352800" y="5029200"/>
            <a:ext cx="1295400" cy="990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5486400" y="3429000"/>
            <a:ext cx="0" cy="2743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5943600" y="3733800"/>
            <a:ext cx="25146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latin typeface="Arial" charset="0"/>
              </a:rPr>
              <a:t>Génératrice = axe modulo </a:t>
            </a:r>
            <a:r>
              <a:rPr lang="fr-FR" sz="1800">
                <a:latin typeface="Symbol" charset="2"/>
              </a:rPr>
              <a:t>p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914400" y="3429000"/>
            <a:ext cx="2057400" cy="1603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latin typeface="Arial" charset="0"/>
              </a:rPr>
              <a:t>Puissance nulle le long de l ’axe</a:t>
            </a:r>
          </a:p>
          <a:p>
            <a:pPr>
              <a:spcBef>
                <a:spcPct val="50000"/>
              </a:spcBef>
            </a:pPr>
            <a:r>
              <a:rPr lang="fr-FR" sz="1800">
                <a:latin typeface="Arial" charset="0"/>
              </a:rPr>
              <a:t>Maximale perpendiculaire à l ’axe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8458200" cy="1143000"/>
          </a:xfrm>
        </p:spPr>
        <p:txBody>
          <a:bodyPr/>
          <a:lstStyle/>
          <a:p>
            <a:r>
              <a:rPr lang="fr-FR" sz="3200">
                <a:solidFill>
                  <a:srgbClr val="FFFF00"/>
                </a:solidFill>
                <a:latin typeface="Arial" charset="0"/>
              </a:rPr>
              <a:t>Les différents types d’astigmatisme oculaire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458200" cy="1600200"/>
          </a:xfrm>
        </p:spPr>
        <p:txBody>
          <a:bodyPr/>
          <a:lstStyle/>
          <a:p>
            <a:pPr algn="ctr">
              <a:buClr>
                <a:srgbClr val="66FF33"/>
              </a:buClr>
              <a:buSzPct val="75000"/>
              <a:buFont typeface="Wingdings" charset="2"/>
              <a:buNone/>
            </a:pPr>
            <a:r>
              <a:rPr lang="fr-FR" sz="2400">
                <a:latin typeface="Arial" charset="0"/>
              </a:rPr>
              <a:t>Selon la position des focales </a:t>
            </a:r>
          </a:p>
          <a:p>
            <a:pPr>
              <a:buClr>
                <a:srgbClr val="66FF33"/>
              </a:buClr>
              <a:buSzPct val="75000"/>
              <a:buFont typeface="Wingdings" charset="2"/>
              <a:buChar char="t"/>
            </a:pPr>
            <a:r>
              <a:rPr lang="fr-FR" sz="2400">
                <a:latin typeface="Arial" charset="0"/>
              </a:rPr>
              <a:t>Myopique simple et conforme</a:t>
            </a:r>
          </a:p>
          <a:p>
            <a:pPr>
              <a:buClr>
                <a:srgbClr val="66FF33"/>
              </a:buClr>
              <a:buSzPct val="75000"/>
              <a:buFont typeface="Wingdings" charset="2"/>
              <a:buChar char="t"/>
            </a:pPr>
            <a:endParaRPr lang="fr-FR" sz="2400">
              <a:latin typeface="Arial" charset="0"/>
            </a:endParaRPr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914400" y="4876800"/>
            <a:ext cx="7239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3276600" y="3810000"/>
            <a:ext cx="609600" cy="2133600"/>
          </a:xfrm>
          <a:prstGeom prst="moon">
            <a:avLst>
              <a:gd name="adj" fmla="val 11458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 flipH="1">
            <a:off x="5257800" y="4572000"/>
            <a:ext cx="1219200" cy="609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7086600" y="4267200"/>
            <a:ext cx="0" cy="11430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 rot="-10555125">
            <a:off x="6170613" y="3198813"/>
            <a:ext cx="914400" cy="3201987"/>
          </a:xfrm>
          <a:prstGeom prst="moon">
            <a:avLst>
              <a:gd name="adj" fmla="val 1218"/>
            </a:avLst>
          </a:prstGeom>
          <a:noFill/>
          <a:ln w="12700">
            <a:solidFill>
              <a:schemeClr val="tx1"/>
            </a:solidFill>
            <a:prstDash val="dashDot"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8458200" cy="1143000"/>
          </a:xfrm>
        </p:spPr>
        <p:txBody>
          <a:bodyPr/>
          <a:lstStyle/>
          <a:p>
            <a:r>
              <a:rPr lang="fr-FR" sz="3200">
                <a:solidFill>
                  <a:srgbClr val="FFFF00"/>
                </a:solidFill>
                <a:latin typeface="Arial" charset="0"/>
              </a:rPr>
              <a:t>Les différents types d’astigmatisme oculaire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458200" cy="1600200"/>
          </a:xfrm>
        </p:spPr>
        <p:txBody>
          <a:bodyPr/>
          <a:lstStyle/>
          <a:p>
            <a:pPr algn="ctr">
              <a:buClr>
                <a:srgbClr val="66FF33"/>
              </a:buClr>
              <a:buSzPct val="75000"/>
              <a:buFont typeface="Wingdings" charset="2"/>
              <a:buNone/>
            </a:pPr>
            <a:r>
              <a:rPr lang="fr-FR" sz="2400">
                <a:latin typeface="Arial" charset="0"/>
              </a:rPr>
              <a:t>Selon la position des focales </a:t>
            </a:r>
          </a:p>
          <a:p>
            <a:pPr>
              <a:buClr>
                <a:srgbClr val="66FF33"/>
              </a:buClr>
              <a:buSzPct val="75000"/>
              <a:buFont typeface="Wingdings" charset="2"/>
              <a:buChar char="t"/>
            </a:pPr>
            <a:r>
              <a:rPr lang="fr-FR" sz="2400">
                <a:latin typeface="Arial" charset="0"/>
              </a:rPr>
              <a:t>Hypermétropique  composé inverse</a:t>
            </a:r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914400" y="4876800"/>
            <a:ext cx="7239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133" name="AutoShape 5"/>
          <p:cNvSpPr>
            <a:spLocks noChangeArrowheads="1"/>
          </p:cNvSpPr>
          <p:nvPr/>
        </p:nvSpPr>
        <p:spPr bwMode="auto">
          <a:xfrm>
            <a:off x="3276600" y="3810000"/>
            <a:ext cx="609600" cy="2133600"/>
          </a:xfrm>
          <a:prstGeom prst="moon">
            <a:avLst>
              <a:gd name="adj" fmla="val 11458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 flipH="1">
            <a:off x="6934200" y="4572000"/>
            <a:ext cx="1219200" cy="609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6705600" y="4267200"/>
            <a:ext cx="0" cy="11430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136" name="AutoShape 8"/>
          <p:cNvSpPr>
            <a:spLocks noChangeArrowheads="1"/>
          </p:cNvSpPr>
          <p:nvPr/>
        </p:nvSpPr>
        <p:spPr bwMode="auto">
          <a:xfrm rot="-10555125">
            <a:off x="5334000" y="2743200"/>
            <a:ext cx="914400" cy="4114800"/>
          </a:xfrm>
          <a:prstGeom prst="moon">
            <a:avLst>
              <a:gd name="adj" fmla="val 1218"/>
            </a:avLst>
          </a:prstGeom>
          <a:noFill/>
          <a:ln w="12700">
            <a:solidFill>
              <a:schemeClr val="tx1"/>
            </a:solidFill>
            <a:prstDash val="dashDot"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8458200" cy="1143000"/>
          </a:xfrm>
        </p:spPr>
        <p:txBody>
          <a:bodyPr/>
          <a:lstStyle/>
          <a:p>
            <a:r>
              <a:rPr lang="fr-FR" sz="3200">
                <a:solidFill>
                  <a:srgbClr val="FFFF00"/>
                </a:solidFill>
                <a:latin typeface="Arial" charset="0"/>
              </a:rPr>
              <a:t>Les différents types d’astigmatisme oculaire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458200" cy="1600200"/>
          </a:xfrm>
        </p:spPr>
        <p:txBody>
          <a:bodyPr/>
          <a:lstStyle/>
          <a:p>
            <a:pPr algn="ctr">
              <a:buClr>
                <a:srgbClr val="66FF33"/>
              </a:buClr>
              <a:buSzPct val="75000"/>
              <a:buFont typeface="Wingdings" charset="2"/>
              <a:buNone/>
            </a:pPr>
            <a:r>
              <a:rPr lang="fr-FR" sz="2400">
                <a:latin typeface="Arial" charset="0"/>
              </a:rPr>
              <a:t>Selon la position des focales </a:t>
            </a:r>
          </a:p>
          <a:p>
            <a:pPr>
              <a:buClr>
                <a:srgbClr val="66FF33"/>
              </a:buClr>
              <a:buSzPct val="75000"/>
              <a:buFont typeface="Wingdings" charset="2"/>
              <a:buChar char="t"/>
            </a:pPr>
            <a:r>
              <a:rPr lang="fr-FR" sz="2400">
                <a:latin typeface="Arial" charset="0"/>
              </a:rPr>
              <a:t>Mixte conforme</a:t>
            </a:r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914400" y="4876800"/>
            <a:ext cx="7239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157" name="AutoShape 5"/>
          <p:cNvSpPr>
            <a:spLocks noChangeArrowheads="1"/>
          </p:cNvSpPr>
          <p:nvPr/>
        </p:nvSpPr>
        <p:spPr bwMode="auto">
          <a:xfrm>
            <a:off x="3276600" y="3810000"/>
            <a:ext cx="609600" cy="2133600"/>
          </a:xfrm>
          <a:prstGeom prst="moon">
            <a:avLst>
              <a:gd name="adj" fmla="val 11458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 flipH="1">
            <a:off x="5257800" y="4572000"/>
            <a:ext cx="1219200" cy="609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>
            <a:off x="7086600" y="4267200"/>
            <a:ext cx="0" cy="11430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160" name="AutoShape 8"/>
          <p:cNvSpPr>
            <a:spLocks noChangeArrowheads="1"/>
          </p:cNvSpPr>
          <p:nvPr/>
        </p:nvSpPr>
        <p:spPr bwMode="auto">
          <a:xfrm rot="-10555125">
            <a:off x="5867400" y="2743200"/>
            <a:ext cx="914400" cy="4114800"/>
          </a:xfrm>
          <a:prstGeom prst="moon">
            <a:avLst>
              <a:gd name="adj" fmla="val 1218"/>
            </a:avLst>
          </a:prstGeom>
          <a:noFill/>
          <a:ln w="12700">
            <a:solidFill>
              <a:schemeClr val="tx1"/>
            </a:solidFill>
            <a:prstDash val="dashDot"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1143000"/>
          </a:xfrm>
        </p:spPr>
        <p:txBody>
          <a:bodyPr/>
          <a:lstStyle/>
          <a:p>
            <a:r>
              <a:rPr lang="fr-FR" b="1">
                <a:solidFill>
                  <a:srgbClr val="000000"/>
                </a:solidFill>
                <a:latin typeface="Arial" charset="0"/>
              </a:rPr>
              <a:t>LES TROIS PLANS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514600"/>
            <a:ext cx="8153400" cy="18288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66FF33"/>
              </a:buClr>
              <a:buSzPct val="75000"/>
              <a:buFont typeface="Wingdings" charset="2"/>
              <a:buChar char="t"/>
            </a:pPr>
            <a:r>
              <a:rPr lang="fr-FR" sz="4400" b="1">
                <a:solidFill>
                  <a:schemeClr val="bg2"/>
                </a:solidFill>
                <a:latin typeface="Arial" charset="0"/>
              </a:rPr>
              <a:t>Le plan  du verre correcteur</a:t>
            </a:r>
          </a:p>
          <a:p>
            <a:pPr>
              <a:lnSpc>
                <a:spcPct val="150000"/>
              </a:lnSpc>
              <a:buClr>
                <a:srgbClr val="66FF33"/>
              </a:buClr>
              <a:buSzPct val="75000"/>
              <a:buFont typeface="Wingdings" charset="2"/>
              <a:buChar char="t"/>
            </a:pPr>
            <a:r>
              <a:rPr lang="fr-FR" sz="4400" b="1">
                <a:solidFill>
                  <a:schemeClr val="bg2"/>
                </a:solidFill>
                <a:latin typeface="Arial" charset="0"/>
              </a:rPr>
              <a:t>Le plan  cornéen</a:t>
            </a:r>
          </a:p>
          <a:p>
            <a:pPr>
              <a:lnSpc>
                <a:spcPct val="150000"/>
              </a:lnSpc>
              <a:buClr>
                <a:srgbClr val="66FF33"/>
              </a:buClr>
              <a:buSzPct val="75000"/>
              <a:buFont typeface="Wingdings" charset="2"/>
              <a:buChar char="t"/>
            </a:pPr>
            <a:r>
              <a:rPr lang="fr-FR" sz="4400" b="1">
                <a:solidFill>
                  <a:schemeClr val="bg2"/>
                </a:solidFill>
                <a:latin typeface="Arial" charset="0"/>
              </a:rPr>
              <a:t>Le plan  rétinien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rgbClr val="0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4800600" cy="1143000"/>
          </a:xfrm>
        </p:spPr>
        <p:txBody>
          <a:bodyPr/>
          <a:lstStyle/>
          <a:p>
            <a:r>
              <a:rPr lang="fr-FR" sz="2400">
                <a:solidFill>
                  <a:schemeClr val="tx1"/>
                </a:solidFill>
                <a:latin typeface="Chicago" pitchFamily="-86" charset="0"/>
              </a:rPr>
              <a:t>ASTIGMATISME</a:t>
            </a:r>
          </a:p>
        </p:txBody>
      </p:sp>
      <p:sp>
        <p:nvSpPr>
          <p:cNvPr id="51203" name="Line 3"/>
          <p:cNvSpPr>
            <a:spLocks noChangeShapeType="1"/>
          </p:cNvSpPr>
          <p:nvPr/>
        </p:nvSpPr>
        <p:spPr bwMode="auto">
          <a:xfrm>
            <a:off x="1143000" y="3962400"/>
            <a:ext cx="685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204" name="Oval 4"/>
          <p:cNvSpPr>
            <a:spLocks noChangeArrowheads="1"/>
          </p:cNvSpPr>
          <p:nvPr/>
        </p:nvSpPr>
        <p:spPr bwMode="auto">
          <a:xfrm>
            <a:off x="4114800" y="3048000"/>
            <a:ext cx="1828800" cy="1752600"/>
          </a:xfrm>
          <a:prstGeom prst="ellips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4114800" y="3048000"/>
            <a:ext cx="0" cy="19050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 flipV="1">
            <a:off x="3352800" y="3352800"/>
            <a:ext cx="1447800" cy="1143000"/>
          </a:xfrm>
          <a:prstGeom prst="line">
            <a:avLst/>
          </a:prstGeom>
          <a:noFill/>
          <a:ln w="28575">
            <a:solidFill>
              <a:srgbClr val="FF9966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>
            <a:off x="1295400" y="3124200"/>
            <a:ext cx="2819400" cy="0"/>
          </a:xfrm>
          <a:prstGeom prst="line">
            <a:avLst/>
          </a:prstGeom>
          <a:noFill/>
          <a:ln w="12700" cap="rnd">
            <a:solidFill>
              <a:srgbClr val="66FF33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4038600" y="3124200"/>
            <a:ext cx="4038600" cy="1219200"/>
          </a:xfrm>
          <a:prstGeom prst="line">
            <a:avLst/>
          </a:prstGeom>
          <a:noFill/>
          <a:ln w="12700" cap="rnd">
            <a:solidFill>
              <a:srgbClr val="66FF33"/>
            </a:solidFill>
            <a:prstDash val="sysDot"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 flipH="1">
            <a:off x="6477000" y="3810000"/>
            <a:ext cx="457200" cy="304800"/>
          </a:xfrm>
          <a:prstGeom prst="line">
            <a:avLst/>
          </a:prstGeom>
          <a:noFill/>
          <a:ln w="12700">
            <a:solidFill>
              <a:srgbClr val="66FF33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1143000" y="4495800"/>
            <a:ext cx="2286000" cy="0"/>
          </a:xfrm>
          <a:prstGeom prst="line">
            <a:avLst/>
          </a:prstGeom>
          <a:noFill/>
          <a:ln w="12700" cap="rnd">
            <a:solidFill>
              <a:srgbClr val="FF9966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 flipV="1">
            <a:off x="3429000" y="3886200"/>
            <a:ext cx="4648200" cy="609600"/>
          </a:xfrm>
          <a:prstGeom prst="line">
            <a:avLst/>
          </a:prstGeom>
          <a:noFill/>
          <a:ln w="12700" cap="rnd">
            <a:solidFill>
              <a:srgbClr val="FF9966"/>
            </a:solidFill>
            <a:prstDash val="sysDot"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7696200" y="3581400"/>
            <a:ext cx="0" cy="685800"/>
          </a:xfrm>
          <a:prstGeom prst="line">
            <a:avLst/>
          </a:prstGeom>
          <a:noFill/>
          <a:ln w="12700">
            <a:solidFill>
              <a:srgbClr val="FF996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213" name="Oval 13"/>
          <p:cNvSpPr>
            <a:spLocks noChangeArrowheads="1"/>
          </p:cNvSpPr>
          <p:nvPr/>
        </p:nvSpPr>
        <p:spPr bwMode="auto">
          <a:xfrm>
            <a:off x="1905000" y="2667000"/>
            <a:ext cx="304800" cy="2286000"/>
          </a:xfrm>
          <a:prstGeom prst="ellipse">
            <a:avLst/>
          </a:prstGeom>
          <a:noFill/>
          <a:ln w="12700">
            <a:solidFill>
              <a:srgbClr val="66FF33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214" name="Arc 14"/>
          <p:cNvSpPr>
            <a:spLocks/>
          </p:cNvSpPr>
          <p:nvPr/>
        </p:nvSpPr>
        <p:spPr bwMode="auto">
          <a:xfrm rot="11624795" flipV="1">
            <a:off x="685800" y="2590800"/>
            <a:ext cx="762000" cy="762000"/>
          </a:xfrm>
          <a:custGeom>
            <a:avLst/>
            <a:gdLst>
              <a:gd name="T0" fmla="*/ 0 w 21600"/>
              <a:gd name="T1" fmla="*/ 0 h 21600"/>
              <a:gd name="T2" fmla="*/ 26881667 w 21600"/>
              <a:gd name="T3" fmla="*/ 26881667 h 21600"/>
              <a:gd name="T4" fmla="*/ 0 w 21600"/>
              <a:gd name="T5" fmla="*/ 2688166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>
            <a:off x="609600" y="32766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>
            <a:off x="1524000" y="26670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217" name="Line 17"/>
          <p:cNvSpPr>
            <a:spLocks noChangeShapeType="1"/>
          </p:cNvSpPr>
          <p:nvPr/>
        </p:nvSpPr>
        <p:spPr bwMode="auto">
          <a:xfrm flipV="1">
            <a:off x="609600" y="4343400"/>
            <a:ext cx="9144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 flipV="1">
            <a:off x="609600" y="2667000"/>
            <a:ext cx="9144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>
            <a:off x="1066800" y="1905000"/>
            <a:ext cx="0" cy="35052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1219200" y="1981200"/>
            <a:ext cx="502920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fr-FR" sz="1600">
                <a:solidFill>
                  <a:srgbClr val="FFFF00"/>
                </a:solidFill>
                <a:latin typeface="Chicago" pitchFamily="-86" charset="0"/>
              </a:rPr>
              <a:t>Génératrice du </a:t>
            </a:r>
            <a:r>
              <a:rPr lang="fr-FR" sz="1400">
                <a:solidFill>
                  <a:srgbClr val="FFFF00"/>
                </a:solidFill>
                <a:latin typeface="Chicago" pitchFamily="-86" charset="0"/>
              </a:rPr>
              <a:t>cylindre</a:t>
            </a:r>
            <a:r>
              <a:rPr lang="fr-FR" sz="1600">
                <a:solidFill>
                  <a:srgbClr val="FFFF00"/>
                </a:solidFill>
                <a:latin typeface="Chicago" pitchFamily="-86" charset="0"/>
              </a:rPr>
              <a:t> = axe du cylindrique</a:t>
            </a: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2133600" y="2514600"/>
            <a:ext cx="121920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fr-FR" sz="1600">
                <a:solidFill>
                  <a:srgbClr val="66FF33"/>
                </a:solidFill>
                <a:latin typeface="Chicago" pitchFamily="-86" charset="0"/>
              </a:rPr>
              <a:t>sphère</a:t>
            </a: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762000" y="5181600"/>
            <a:ext cx="2057400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fr-FR" sz="1400">
                <a:solidFill>
                  <a:srgbClr val="FFFF00"/>
                </a:solidFill>
                <a:latin typeface="Chicago" pitchFamily="-86" charset="0"/>
              </a:rPr>
              <a:t>Frontofocomètre</a:t>
            </a:r>
          </a:p>
          <a:p>
            <a:pPr defTabSz="762000">
              <a:spcBef>
                <a:spcPct val="50000"/>
              </a:spcBef>
            </a:pPr>
            <a:r>
              <a:rPr lang="fr-FR" sz="1400">
                <a:solidFill>
                  <a:srgbClr val="FFFF00"/>
                </a:solidFill>
                <a:latin typeface="Chicago" pitchFamily="-86" charset="0"/>
              </a:rPr>
              <a:t>+ 2 ( + 1 à 9O°)</a:t>
            </a:r>
          </a:p>
        </p:txBody>
      </p:sp>
      <p:sp>
        <p:nvSpPr>
          <p:cNvPr id="51223" name="Text Box 23"/>
          <p:cNvSpPr txBox="1">
            <a:spLocks noChangeArrowheads="1"/>
          </p:cNvSpPr>
          <p:nvPr/>
        </p:nvSpPr>
        <p:spPr bwMode="auto">
          <a:xfrm>
            <a:off x="3657600" y="5181600"/>
            <a:ext cx="2209800" cy="727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fr-FR" sz="1600">
                <a:solidFill>
                  <a:srgbClr val="FFFF00"/>
                </a:solidFill>
                <a:latin typeface="Chicago" pitchFamily="-86" charset="0"/>
              </a:rPr>
              <a:t>   Javal</a:t>
            </a:r>
          </a:p>
          <a:p>
            <a:pPr defTabSz="762000">
              <a:spcBef>
                <a:spcPct val="50000"/>
              </a:spcBef>
            </a:pPr>
            <a:r>
              <a:rPr lang="fr-FR" sz="1600">
                <a:solidFill>
                  <a:srgbClr val="FFFF00"/>
                </a:solidFill>
                <a:latin typeface="Chicago" pitchFamily="-86" charset="0"/>
              </a:rPr>
              <a:t>+ 1 à 9O°</a:t>
            </a:r>
          </a:p>
        </p:txBody>
      </p:sp>
      <p:sp>
        <p:nvSpPr>
          <p:cNvPr id="51224" name="Text Box 24"/>
          <p:cNvSpPr txBox="1">
            <a:spLocks noChangeArrowheads="1"/>
          </p:cNvSpPr>
          <p:nvPr/>
        </p:nvSpPr>
        <p:spPr bwMode="auto">
          <a:xfrm>
            <a:off x="6096000" y="5334000"/>
            <a:ext cx="243840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fr-FR" sz="1600">
                <a:solidFill>
                  <a:srgbClr val="FFFF00"/>
                </a:solidFill>
                <a:latin typeface="Chicago" pitchFamily="-86" charset="0"/>
              </a:rPr>
              <a:t>Skiascopie</a:t>
            </a:r>
          </a:p>
        </p:txBody>
      </p:sp>
      <p:sp>
        <p:nvSpPr>
          <p:cNvPr id="51225" name="Line 25"/>
          <p:cNvSpPr>
            <a:spLocks noChangeShapeType="1"/>
          </p:cNvSpPr>
          <p:nvPr/>
        </p:nvSpPr>
        <p:spPr bwMode="auto">
          <a:xfrm>
            <a:off x="7467600" y="5257800"/>
            <a:ext cx="0" cy="7620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226" name="Line 26"/>
          <p:cNvSpPr>
            <a:spLocks noChangeShapeType="1"/>
          </p:cNvSpPr>
          <p:nvPr/>
        </p:nvSpPr>
        <p:spPr bwMode="auto">
          <a:xfrm>
            <a:off x="7467600" y="6019800"/>
            <a:ext cx="914400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8077200" y="5562600"/>
            <a:ext cx="60960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fr-FR" sz="1600">
                <a:solidFill>
                  <a:srgbClr val="FFFF00"/>
                </a:solidFill>
                <a:latin typeface="Chicago" pitchFamily="-86" charset="0"/>
              </a:rPr>
              <a:t>3</a:t>
            </a:r>
          </a:p>
        </p:txBody>
      </p:sp>
      <p:sp>
        <p:nvSpPr>
          <p:cNvPr id="51228" name="Text Box 28"/>
          <p:cNvSpPr txBox="1">
            <a:spLocks noChangeArrowheads="1"/>
          </p:cNvSpPr>
          <p:nvPr/>
        </p:nvSpPr>
        <p:spPr bwMode="auto">
          <a:xfrm>
            <a:off x="7315200" y="4724400"/>
            <a:ext cx="609600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fr-FR" sz="1600">
                <a:solidFill>
                  <a:srgbClr val="FFFF00"/>
                </a:solidFill>
                <a:latin typeface="Chicago" pitchFamily="-86" charset="0"/>
              </a:rPr>
              <a:t>2</a:t>
            </a:r>
          </a:p>
        </p:txBody>
      </p:sp>
      <p:sp>
        <p:nvSpPr>
          <p:cNvPr id="51229" name="Text Box 29"/>
          <p:cNvSpPr txBox="1">
            <a:spLocks noChangeArrowheads="1"/>
          </p:cNvSpPr>
          <p:nvPr/>
        </p:nvSpPr>
        <p:spPr bwMode="auto">
          <a:xfrm>
            <a:off x="6172200" y="2514600"/>
            <a:ext cx="29718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solidFill>
                  <a:srgbClr val="FFFF00"/>
                </a:solidFill>
                <a:latin typeface="Arial" charset="0"/>
              </a:rPr>
              <a:t>La conoïde de STURM</a:t>
            </a:r>
          </a:p>
        </p:txBody>
      </p:sp>
      <p:sp>
        <p:nvSpPr>
          <p:cNvPr id="51230" name="Oval 30"/>
          <p:cNvSpPr>
            <a:spLocks noChangeArrowheads="1"/>
          </p:cNvSpPr>
          <p:nvPr/>
        </p:nvSpPr>
        <p:spPr bwMode="auto">
          <a:xfrm>
            <a:off x="6934200" y="3810000"/>
            <a:ext cx="381000" cy="304800"/>
          </a:xfrm>
          <a:prstGeom prst="ellips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85800"/>
            <a:ext cx="7772400" cy="1143000"/>
          </a:xfrm>
        </p:spPr>
        <p:txBody>
          <a:bodyPr/>
          <a:lstStyle/>
          <a:p>
            <a:r>
              <a:rPr lang="fr-FR" sz="2800" b="1">
                <a:solidFill>
                  <a:schemeClr val="tx1"/>
                </a:solidFill>
                <a:latin typeface="Arial" charset="0"/>
              </a:rPr>
              <a:t>LES SIGNES FONCTIONNELS SUBJECTIFS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763000" cy="4114800"/>
          </a:xfrm>
        </p:spPr>
        <p:txBody>
          <a:bodyPr/>
          <a:lstStyle/>
          <a:p>
            <a:pPr>
              <a:lnSpc>
                <a:spcPct val="140000"/>
              </a:lnSpc>
              <a:buClr>
                <a:srgbClr val="66FF33"/>
              </a:buClr>
              <a:buSzPct val="80000"/>
              <a:buFont typeface="Wingdings" charset="2"/>
              <a:buNone/>
            </a:pPr>
            <a:r>
              <a:rPr lang="fr-FR" sz="2000" b="1">
                <a:solidFill>
                  <a:srgbClr val="0D0D0D"/>
                </a:solidFill>
                <a:latin typeface="Arial" charset="0"/>
              </a:rPr>
              <a:t>          En cas de port de verres correcteurs (≠ lentilles)</a:t>
            </a:r>
          </a:p>
          <a:p>
            <a:pPr>
              <a:lnSpc>
                <a:spcPct val="140000"/>
              </a:lnSpc>
              <a:buClr>
                <a:srgbClr val="66FF33"/>
              </a:buClr>
              <a:buSzPct val="80000"/>
              <a:buFont typeface="Wingdings" charset="2"/>
              <a:buChar char="t"/>
            </a:pPr>
            <a:r>
              <a:rPr lang="fr-FR" sz="2000" b="1">
                <a:solidFill>
                  <a:srgbClr val="0D0D0D"/>
                </a:solidFill>
                <a:latin typeface="Arial" charset="0"/>
              </a:rPr>
              <a:t> La CHUTE D ’ACUITÉ visuelle en cas de cylindre desaxé</a:t>
            </a:r>
          </a:p>
          <a:p>
            <a:pPr>
              <a:lnSpc>
                <a:spcPct val="140000"/>
              </a:lnSpc>
              <a:buClr>
                <a:srgbClr val="66FF33"/>
              </a:buClr>
              <a:buSzPct val="80000"/>
              <a:buFont typeface="Wingdings" charset="2"/>
              <a:buChar char="t"/>
            </a:pPr>
            <a:r>
              <a:rPr lang="fr-FR" sz="2000" b="1">
                <a:solidFill>
                  <a:srgbClr val="0D0D0D"/>
                </a:solidFill>
                <a:latin typeface="Arial" charset="0"/>
              </a:rPr>
              <a:t>L ’ASTHÉNOPIE RÉFRACTIVE astigmatique due au mauvais axe, mauvaise puissance, mauvais centrage </a:t>
            </a:r>
          </a:p>
          <a:p>
            <a:pPr>
              <a:lnSpc>
                <a:spcPct val="140000"/>
              </a:lnSpc>
              <a:buClr>
                <a:srgbClr val="66FF33"/>
              </a:buClr>
              <a:buSzPct val="80000"/>
              <a:buFont typeface="Wingdings" charset="2"/>
              <a:buChar char="t"/>
            </a:pPr>
            <a:r>
              <a:rPr lang="fr-FR" sz="2000" b="1">
                <a:solidFill>
                  <a:srgbClr val="0D0D0D"/>
                </a:solidFill>
                <a:latin typeface="Arial" charset="0"/>
              </a:rPr>
              <a:t>≠ACCOMMODATIVE,  la focale verticale est privilégiée</a:t>
            </a:r>
          </a:p>
          <a:p>
            <a:pPr>
              <a:lnSpc>
                <a:spcPct val="140000"/>
              </a:lnSpc>
              <a:buClr>
                <a:srgbClr val="66FF33"/>
              </a:buClr>
              <a:buSzPct val="80000"/>
              <a:buFont typeface="Wingdings" charset="2"/>
              <a:buChar char="t"/>
            </a:pPr>
            <a:r>
              <a:rPr lang="fr-FR" sz="2000" b="1">
                <a:solidFill>
                  <a:srgbClr val="0D0D0D"/>
                </a:solidFill>
                <a:latin typeface="Arial" charset="0"/>
              </a:rPr>
              <a:t>S ’associer à la FUSIONNELLE si l ’œil dominé est desaxé</a:t>
            </a:r>
          </a:p>
          <a:p>
            <a:pPr>
              <a:lnSpc>
                <a:spcPct val="140000"/>
              </a:lnSpc>
              <a:buClr>
                <a:srgbClr val="66FF33"/>
              </a:buClr>
              <a:buSzPct val="80000"/>
              <a:buFont typeface="Wingdings" charset="2"/>
              <a:buChar char="t"/>
            </a:pPr>
            <a:r>
              <a:rPr lang="fr-FR" sz="2000" b="1">
                <a:solidFill>
                  <a:srgbClr val="0D0D0D"/>
                </a:solidFill>
                <a:latin typeface="Arial" charset="0"/>
              </a:rPr>
              <a:t>Ou à l ’ANISÉICONIQUE,</a:t>
            </a:r>
          </a:p>
          <a:p>
            <a:pPr>
              <a:lnSpc>
                <a:spcPct val="140000"/>
              </a:lnSpc>
              <a:buClr>
                <a:srgbClr val="66FF33"/>
              </a:buClr>
              <a:buSzPct val="80000"/>
              <a:buFont typeface="Wingdings" charset="2"/>
              <a:buChar char="t"/>
            </a:pPr>
            <a:r>
              <a:rPr lang="fr-FR" sz="2000" b="1">
                <a:solidFill>
                  <a:srgbClr val="0D0D0D"/>
                </a:solidFill>
                <a:latin typeface="Arial" charset="0"/>
              </a:rPr>
              <a:t>Les « problèmes de cou », douleurs, arthrose …</a:t>
            </a:r>
          </a:p>
          <a:p>
            <a:pPr>
              <a:lnSpc>
                <a:spcPct val="140000"/>
              </a:lnSpc>
              <a:buClr>
                <a:srgbClr val="66FF33"/>
              </a:buClr>
              <a:buSzPct val="80000"/>
              <a:buFont typeface="Wingdings" charset="2"/>
              <a:buChar char="t"/>
            </a:pPr>
            <a:endParaRPr lang="fr-FR" sz="2000" b="1">
              <a:solidFill>
                <a:srgbClr val="0D0D0D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90600"/>
            <a:ext cx="7772400" cy="1143000"/>
          </a:xfrm>
        </p:spPr>
        <p:txBody>
          <a:bodyPr/>
          <a:lstStyle/>
          <a:p>
            <a:r>
              <a:rPr lang="fr-FR" sz="3600" b="1">
                <a:solidFill>
                  <a:srgbClr val="0D0D0D"/>
                </a:solidFill>
                <a:latin typeface="Arial" charset="0"/>
              </a:rPr>
              <a:t>LES DIFFÉRENTS TYPES DE TORTICOLIS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pPr>
              <a:buClr>
                <a:srgbClr val="66FF33"/>
              </a:buClr>
              <a:buFont typeface="Wingdings" charset="2"/>
              <a:buChar char="t"/>
            </a:pPr>
            <a:r>
              <a:rPr lang="fr-FR" b="1">
                <a:solidFill>
                  <a:srgbClr val="0D0D0D"/>
                </a:solidFill>
                <a:latin typeface="Arial" charset="0"/>
              </a:rPr>
              <a:t>Horizontal, vertical, oblique lié à :</a:t>
            </a:r>
          </a:p>
          <a:p>
            <a:pPr>
              <a:buClr>
                <a:srgbClr val="FF0000"/>
              </a:buClr>
              <a:buSzPct val="145000"/>
              <a:buFont typeface="Symbol" charset="2"/>
              <a:buChar char="Þ"/>
            </a:pPr>
            <a:r>
              <a:rPr lang="fr-FR" b="1">
                <a:solidFill>
                  <a:srgbClr val="0D0D0D"/>
                </a:solidFill>
                <a:latin typeface="Arial" charset="0"/>
              </a:rPr>
              <a:t>   L ’astigmatisme des faisceaux obliques</a:t>
            </a:r>
          </a:p>
          <a:p>
            <a:pPr>
              <a:buClr>
                <a:srgbClr val="66FF33"/>
              </a:buClr>
              <a:buFont typeface="Wingdings" charset="2"/>
              <a:buChar char="t"/>
            </a:pPr>
            <a:endParaRPr lang="fr-FR" b="1">
              <a:solidFill>
                <a:srgbClr val="0D0D0D"/>
              </a:solidFill>
              <a:latin typeface="Arial" charset="0"/>
            </a:endParaRPr>
          </a:p>
          <a:p>
            <a:pPr>
              <a:buClr>
                <a:srgbClr val="66FF33"/>
              </a:buClr>
              <a:buFont typeface="Wingdings" charset="2"/>
              <a:buChar char="t"/>
            </a:pPr>
            <a:r>
              <a:rPr lang="fr-FR" b="1">
                <a:solidFill>
                  <a:srgbClr val="0D0D0D"/>
                </a:solidFill>
                <a:latin typeface="Arial" charset="0"/>
              </a:rPr>
              <a:t>Torsionnel lié au :</a:t>
            </a:r>
          </a:p>
          <a:p>
            <a:pPr>
              <a:buClr>
                <a:srgbClr val="FF0000"/>
              </a:buClr>
              <a:buSzPct val="145000"/>
              <a:buFont typeface="Symbol" charset="2"/>
              <a:buChar char="Þ"/>
            </a:pPr>
            <a:r>
              <a:rPr lang="fr-FR" b="1">
                <a:solidFill>
                  <a:srgbClr val="0D0D0D"/>
                </a:solidFill>
                <a:latin typeface="Arial" charset="0"/>
              </a:rPr>
              <a:t>   Mauvais axe du verre cylindrique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fr-FR" sz="2800" b="1">
                <a:solidFill>
                  <a:schemeClr val="tx1"/>
                </a:solidFill>
                <a:latin typeface="Arial" charset="0"/>
              </a:rPr>
              <a:t>LES SIGNES FONCTIONNELS OBJECTIFS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438400"/>
            <a:ext cx="8915400" cy="3200400"/>
          </a:xfrm>
        </p:spPr>
        <p:txBody>
          <a:bodyPr/>
          <a:lstStyle/>
          <a:p>
            <a:pPr>
              <a:lnSpc>
                <a:spcPct val="140000"/>
              </a:lnSpc>
              <a:buClr>
                <a:srgbClr val="66FF33"/>
              </a:buClr>
              <a:buSzPct val="80000"/>
              <a:buFont typeface="Wingdings" charset="2"/>
              <a:buChar char="t"/>
            </a:pPr>
            <a:r>
              <a:rPr lang="fr-FR" sz="2400" b="1">
                <a:solidFill>
                  <a:srgbClr val="0D0D0D"/>
                </a:solidFill>
                <a:latin typeface="Arial" charset="0"/>
              </a:rPr>
              <a:t>TORTICOLIS horizontal, vertical ou oblique est lié à l ’ASTIGMATISME DES FAISCEAUX OBLIQUES</a:t>
            </a:r>
          </a:p>
          <a:p>
            <a:pPr>
              <a:lnSpc>
                <a:spcPct val="140000"/>
              </a:lnSpc>
              <a:buClr>
                <a:srgbClr val="66FF33"/>
              </a:buClr>
              <a:buSzPct val="80000"/>
              <a:buFont typeface="Wingdings" charset="2"/>
              <a:buChar char="t"/>
            </a:pPr>
            <a:r>
              <a:rPr lang="fr-FR" sz="2400" b="1">
                <a:solidFill>
                  <a:srgbClr val="0D0D0D"/>
                </a:solidFill>
                <a:latin typeface="Arial" charset="0"/>
              </a:rPr>
              <a:t>L ’enfant « tord » la tête pour placer sa ligne du regard dans une partie du verre de correction induisant un astigmatisme qui améliore sa correction subjective</a:t>
            </a:r>
          </a:p>
          <a:p>
            <a:pPr>
              <a:lnSpc>
                <a:spcPct val="140000"/>
              </a:lnSpc>
              <a:buClr>
                <a:srgbClr val="66FF33"/>
              </a:buClr>
              <a:buSzPct val="80000"/>
              <a:buFont typeface="Wingdings" charset="2"/>
              <a:buChar char="t"/>
            </a:pPr>
            <a:r>
              <a:rPr lang="fr-FR" sz="2400" b="1">
                <a:solidFill>
                  <a:srgbClr val="0D0D0D"/>
                </a:solidFill>
                <a:latin typeface="Arial" charset="0"/>
              </a:rPr>
              <a:t>Connaître la réfraction objective +++ Cycloplégie et COT</a:t>
            </a:r>
          </a:p>
          <a:p>
            <a:pPr>
              <a:lnSpc>
                <a:spcPct val="140000"/>
              </a:lnSpc>
              <a:buClr>
                <a:srgbClr val="66FF33"/>
              </a:buClr>
              <a:buSzPct val="80000"/>
              <a:buFont typeface="Wingdings" charset="2"/>
              <a:buChar char="t"/>
            </a:pPr>
            <a:r>
              <a:rPr lang="fr-FR" sz="2400" b="1">
                <a:solidFill>
                  <a:srgbClr val="0D0D0D"/>
                </a:solidFill>
                <a:latin typeface="Arial" charset="0"/>
              </a:rPr>
              <a:t>Sphère, cylindre et axe.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fr-FR" sz="2800" b="1">
                <a:solidFill>
                  <a:schemeClr val="tx1"/>
                </a:solidFill>
                <a:latin typeface="Arial" charset="0"/>
              </a:rPr>
              <a:t>LES SIGNES FONCTIONNELS OBJECTIFS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362200"/>
            <a:ext cx="8001000" cy="3505200"/>
          </a:xfrm>
        </p:spPr>
        <p:txBody>
          <a:bodyPr/>
          <a:lstStyle/>
          <a:p>
            <a:pPr>
              <a:lnSpc>
                <a:spcPct val="140000"/>
              </a:lnSpc>
              <a:buClr>
                <a:srgbClr val="66FF33"/>
              </a:buClr>
              <a:buSzPct val="80000"/>
              <a:buFont typeface="Wingdings" charset="2"/>
              <a:buChar char="t"/>
            </a:pPr>
            <a:r>
              <a:rPr lang="fr-FR" sz="2400" b="1">
                <a:solidFill>
                  <a:srgbClr val="0D0D0D"/>
                </a:solidFill>
                <a:latin typeface="Arial" charset="0"/>
              </a:rPr>
              <a:t>LE TORTICOLIS  torsionnel :</a:t>
            </a:r>
          </a:p>
          <a:p>
            <a:pPr lvl="1">
              <a:lnSpc>
                <a:spcPct val="140000"/>
              </a:lnSpc>
              <a:buClr>
                <a:srgbClr val="66FF33"/>
              </a:buClr>
              <a:buSzPct val="80000"/>
              <a:buFont typeface="Wingdings" charset="2"/>
              <a:buChar char="t"/>
            </a:pPr>
            <a:r>
              <a:rPr lang="fr-FR" sz="2400" b="1">
                <a:solidFill>
                  <a:srgbClr val="0D0D0D"/>
                </a:solidFill>
                <a:latin typeface="Arial" charset="0"/>
              </a:rPr>
              <a:t> Penche dans le sens inverse du mauvais axe</a:t>
            </a:r>
          </a:p>
          <a:p>
            <a:pPr lvl="1">
              <a:lnSpc>
                <a:spcPct val="140000"/>
              </a:lnSpc>
              <a:buClr>
                <a:srgbClr val="66FF33"/>
              </a:buClr>
              <a:buSzPct val="80000"/>
              <a:buFont typeface="Wingdings" charset="2"/>
              <a:buChar char="t"/>
            </a:pPr>
            <a:r>
              <a:rPr lang="fr-FR" sz="2400" b="1">
                <a:solidFill>
                  <a:srgbClr val="0D0D0D"/>
                </a:solidFill>
                <a:latin typeface="Arial" charset="0"/>
              </a:rPr>
              <a:t>À  l ’écran tangentiel, la déviation est concomitante sans phénomène de torsion.</a:t>
            </a:r>
          </a:p>
          <a:p>
            <a:pPr>
              <a:lnSpc>
                <a:spcPct val="140000"/>
              </a:lnSpc>
              <a:buClr>
                <a:srgbClr val="66FF33"/>
              </a:buClr>
              <a:buSzPct val="80000"/>
              <a:buFont typeface="Wingdings" charset="2"/>
              <a:buChar char="t"/>
            </a:pPr>
            <a:r>
              <a:rPr lang="fr-FR" sz="2400" b="1">
                <a:solidFill>
                  <a:srgbClr val="0D0D0D"/>
                </a:solidFill>
                <a:latin typeface="Arial" charset="0"/>
              </a:rPr>
              <a:t>Intrication avec les autres torticolis : </a:t>
            </a:r>
          </a:p>
          <a:p>
            <a:pPr lvl="1">
              <a:lnSpc>
                <a:spcPct val="140000"/>
              </a:lnSpc>
              <a:buClr>
                <a:srgbClr val="66FF33"/>
              </a:buClr>
              <a:buSzPct val="80000"/>
              <a:buFont typeface="Wingdings" charset="2"/>
              <a:buChar char="t"/>
            </a:pPr>
            <a:r>
              <a:rPr lang="fr-FR" sz="2400" b="1">
                <a:solidFill>
                  <a:srgbClr val="0D0D0D"/>
                </a:solidFill>
                <a:latin typeface="Arial" charset="0"/>
              </a:rPr>
              <a:t>parésie de l ’OS + cylindre desaxé </a:t>
            </a:r>
          </a:p>
          <a:p>
            <a:pPr lvl="1">
              <a:lnSpc>
                <a:spcPct val="140000"/>
              </a:lnSpc>
              <a:buClr>
                <a:srgbClr val="66FF33"/>
              </a:buClr>
              <a:buSzPct val="80000"/>
              <a:buFont typeface="Wingdings" charset="2"/>
              <a:buChar char="t"/>
            </a:pPr>
            <a:r>
              <a:rPr lang="fr-FR" sz="2400" b="1">
                <a:solidFill>
                  <a:srgbClr val="0D0D0D"/>
                </a:solidFill>
                <a:latin typeface="Arial" charset="0"/>
              </a:rPr>
              <a:t>moyen de traitement des POM du IV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143000"/>
            <a:ext cx="7772400" cy="1143000"/>
          </a:xfrm>
        </p:spPr>
        <p:txBody>
          <a:bodyPr/>
          <a:lstStyle/>
          <a:p>
            <a:r>
              <a:rPr lang="fr-FR" sz="2800" b="1">
                <a:solidFill>
                  <a:schemeClr val="tx1"/>
                </a:solidFill>
                <a:latin typeface="Arial" charset="0"/>
              </a:rPr>
              <a:t>LES SIGNES FONCTIONNELS SUBJECTIFS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438400"/>
            <a:ext cx="8610600" cy="3048000"/>
          </a:xfrm>
        </p:spPr>
        <p:txBody>
          <a:bodyPr/>
          <a:lstStyle/>
          <a:p>
            <a:pPr>
              <a:buClr>
                <a:srgbClr val="66FF33"/>
              </a:buClr>
              <a:buSzPct val="85000"/>
              <a:buFont typeface="Wingdings" charset="2"/>
              <a:buChar char="t"/>
            </a:pPr>
            <a:r>
              <a:rPr lang="fr-FR" sz="2800" b="1">
                <a:solidFill>
                  <a:srgbClr val="0D0D0D"/>
                </a:solidFill>
                <a:latin typeface="Arial" charset="0"/>
              </a:rPr>
              <a:t>La chute d ’acuité visuelle en fonction du décalage du cylindre</a:t>
            </a:r>
          </a:p>
          <a:p>
            <a:pPr>
              <a:buClr>
                <a:srgbClr val="66FF33"/>
              </a:buClr>
              <a:buSzPct val="85000"/>
              <a:buFont typeface="Wingdings" charset="2"/>
              <a:buChar char="t"/>
            </a:pPr>
            <a:endParaRPr lang="fr-FR" sz="2800" b="1" smtClean="0">
              <a:solidFill>
                <a:srgbClr val="0D0D0D"/>
              </a:solidFill>
              <a:latin typeface="Arial" charset="0"/>
            </a:endParaRPr>
          </a:p>
          <a:p>
            <a:pPr>
              <a:buClr>
                <a:srgbClr val="66FF33"/>
              </a:buClr>
              <a:buSzPct val="85000"/>
              <a:buFont typeface="Wingdings" charset="2"/>
              <a:buChar char="t"/>
            </a:pPr>
            <a:r>
              <a:rPr lang="fr-FR" sz="2800" b="1" smtClean="0">
                <a:solidFill>
                  <a:srgbClr val="0D0D0D"/>
                </a:solidFill>
                <a:latin typeface="Arial" charset="0"/>
              </a:rPr>
              <a:t>AV </a:t>
            </a:r>
            <a:r>
              <a:rPr lang="fr-FR" sz="2800" b="1">
                <a:solidFill>
                  <a:srgbClr val="0D0D0D"/>
                </a:solidFill>
                <a:latin typeface="Arial" charset="0"/>
              </a:rPr>
              <a:t>passe à 2/IO après rotation de 1O° d ’un cylindre de 4 D</a:t>
            </a:r>
          </a:p>
          <a:p>
            <a:pPr>
              <a:buClr>
                <a:srgbClr val="66FF33"/>
              </a:buClr>
              <a:buSzPct val="85000"/>
              <a:buFont typeface="Wingdings" charset="2"/>
              <a:buChar char="t"/>
            </a:pPr>
            <a:endParaRPr lang="fr-FR" sz="2800" b="1">
              <a:solidFill>
                <a:srgbClr val="0D0D0D"/>
              </a:solidFill>
              <a:latin typeface="Arial" charset="0"/>
            </a:endParaRPr>
          </a:p>
          <a:p>
            <a:pPr>
              <a:buClr>
                <a:srgbClr val="66FF33"/>
              </a:buClr>
              <a:buSzPct val="85000"/>
              <a:buFont typeface="Wingdings" charset="2"/>
              <a:buChar char="t"/>
            </a:pPr>
            <a:r>
              <a:rPr lang="fr-FR" sz="2800" b="1">
                <a:solidFill>
                  <a:srgbClr val="0D0D0D"/>
                </a:solidFill>
                <a:latin typeface="Arial" charset="0"/>
              </a:rPr>
              <a:t>Et à 3/IO pour un cylindre de 3,5 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to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81000"/>
            <a:ext cx="4876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381000" y="762000"/>
            <a:ext cx="2362200" cy="5121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>
                <a:solidFill>
                  <a:srgbClr val="0D0D0D"/>
                </a:solidFill>
                <a:latin typeface="Arial Rounded MT Bold" charset="0"/>
              </a:rPr>
              <a:t>Verres toriques</a:t>
            </a:r>
          </a:p>
          <a:p>
            <a:pPr>
              <a:spcBef>
                <a:spcPct val="50000"/>
              </a:spcBef>
            </a:pPr>
            <a:endParaRPr lang="fr-FR" sz="2000">
              <a:solidFill>
                <a:srgbClr val="0D0D0D"/>
              </a:solidFill>
              <a:latin typeface="Arial Rounded MT Bold" charset="0"/>
            </a:endParaRPr>
          </a:p>
          <a:p>
            <a:pPr>
              <a:spcBef>
                <a:spcPct val="50000"/>
              </a:spcBef>
            </a:pPr>
            <a:r>
              <a:rPr lang="fr-FR" sz="2000">
                <a:solidFill>
                  <a:srgbClr val="0D0D0D"/>
                </a:solidFill>
                <a:latin typeface="Arial Rounded MT Bold" charset="0"/>
              </a:rPr>
              <a:t>Deux rayons de courbure</a:t>
            </a:r>
          </a:p>
          <a:p>
            <a:pPr>
              <a:spcBef>
                <a:spcPct val="50000"/>
              </a:spcBef>
            </a:pPr>
            <a:endParaRPr lang="fr-FR" sz="2000">
              <a:solidFill>
                <a:srgbClr val="0D0D0D"/>
              </a:solidFill>
              <a:latin typeface="Arial Rounded MT Bold" charset="0"/>
            </a:endParaRPr>
          </a:p>
          <a:p>
            <a:pPr>
              <a:spcBef>
                <a:spcPct val="50000"/>
              </a:spcBef>
            </a:pPr>
            <a:r>
              <a:rPr lang="fr-FR" sz="2000">
                <a:solidFill>
                  <a:srgbClr val="0D0D0D"/>
                </a:solidFill>
                <a:latin typeface="Arial Rounded MT Bold" charset="0"/>
              </a:rPr>
              <a:t>Mini et maximum</a:t>
            </a:r>
          </a:p>
          <a:p>
            <a:pPr>
              <a:spcBef>
                <a:spcPct val="50000"/>
              </a:spcBef>
            </a:pPr>
            <a:r>
              <a:rPr lang="fr-FR" sz="2000">
                <a:solidFill>
                  <a:srgbClr val="0D0D0D"/>
                </a:solidFill>
                <a:latin typeface="Arial Rounded MT Bold" charset="0"/>
              </a:rPr>
              <a:t>Perpendiculaires</a:t>
            </a:r>
          </a:p>
          <a:p>
            <a:pPr>
              <a:spcBef>
                <a:spcPct val="50000"/>
              </a:spcBef>
            </a:pPr>
            <a:endParaRPr lang="fr-FR" sz="2000">
              <a:solidFill>
                <a:srgbClr val="0D0D0D"/>
              </a:solidFill>
              <a:latin typeface="Arial Rounded MT Bold" charset="0"/>
            </a:endParaRPr>
          </a:p>
          <a:p>
            <a:pPr>
              <a:spcBef>
                <a:spcPct val="50000"/>
              </a:spcBef>
            </a:pPr>
            <a:r>
              <a:rPr lang="fr-FR" sz="2000">
                <a:solidFill>
                  <a:srgbClr val="0D0D0D"/>
                </a:solidFill>
                <a:latin typeface="Arial Rounded MT Bold" charset="0"/>
              </a:rPr>
              <a:t>Repère de Fr</a:t>
            </a:r>
            <a:r>
              <a:rPr lang="fr-FR" altLang="ja-JP" sz="2000">
                <a:solidFill>
                  <a:srgbClr val="0D0D0D"/>
                </a:solidFill>
                <a:latin typeface="Arial Rounded MT Bold" charset="0"/>
                <a:ea typeface="ＭＳ Ｐゴシック" charset="-128"/>
                <a:cs typeface="ＭＳ Ｐゴシック" charset="-128"/>
              </a:rPr>
              <a:t>é</a:t>
            </a:r>
            <a:r>
              <a:rPr lang="fr-FR" sz="2000">
                <a:solidFill>
                  <a:srgbClr val="0D0D0D"/>
                </a:solidFill>
                <a:latin typeface="Arial Rounded MT Bold" charset="0"/>
              </a:rPr>
              <a:t>net</a:t>
            </a:r>
          </a:p>
          <a:p>
            <a:pPr>
              <a:spcBef>
                <a:spcPct val="50000"/>
              </a:spcBef>
            </a:pPr>
            <a:endParaRPr lang="fr-FR" sz="2000">
              <a:solidFill>
                <a:srgbClr val="0D0D0D"/>
              </a:solidFill>
              <a:latin typeface="Arial Rounded MT Bold" charset="0"/>
            </a:endParaRPr>
          </a:p>
          <a:p>
            <a:pPr>
              <a:spcBef>
                <a:spcPct val="50000"/>
              </a:spcBef>
            </a:pPr>
            <a:r>
              <a:rPr lang="fr-FR" sz="2000">
                <a:solidFill>
                  <a:srgbClr val="0D0D0D"/>
                </a:solidFill>
                <a:latin typeface="Arial Rounded MT Bold" charset="0"/>
              </a:rPr>
              <a:t>Théorème de Monge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>
                <a:solidFill>
                  <a:srgbClr val="FFFF00"/>
                </a:solidFill>
                <a:latin typeface="Arial" charset="0"/>
              </a:rPr>
              <a:t>Chute d ’acuité visuelle après rotation d ’un cylindre</a:t>
            </a:r>
          </a:p>
        </p:txBody>
      </p:sp>
      <p:sp>
        <p:nvSpPr>
          <p:cNvPr id="57347" name="Line 4"/>
          <p:cNvSpPr>
            <a:spLocks noChangeShapeType="1"/>
          </p:cNvSpPr>
          <p:nvPr/>
        </p:nvSpPr>
        <p:spPr bwMode="auto">
          <a:xfrm>
            <a:off x="2286000" y="5257800"/>
            <a:ext cx="4267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348" name="Line 5"/>
          <p:cNvSpPr>
            <a:spLocks noChangeShapeType="1"/>
          </p:cNvSpPr>
          <p:nvPr/>
        </p:nvSpPr>
        <p:spPr bwMode="auto">
          <a:xfrm flipV="1">
            <a:off x="2286000" y="2667000"/>
            <a:ext cx="0" cy="2590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349" name="Arc 6"/>
          <p:cNvSpPr>
            <a:spLocks/>
          </p:cNvSpPr>
          <p:nvPr/>
        </p:nvSpPr>
        <p:spPr bwMode="auto">
          <a:xfrm rot="-10153531">
            <a:off x="2276475" y="2987675"/>
            <a:ext cx="4191000" cy="1981200"/>
          </a:xfrm>
          <a:custGeom>
            <a:avLst/>
            <a:gdLst>
              <a:gd name="T0" fmla="*/ 0 w 30738"/>
              <a:gd name="T1" fmla="*/ 18180445 h 21600"/>
              <a:gd name="T2" fmla="*/ 571425630 w 30738"/>
              <a:gd name="T3" fmla="*/ 152754189 h 21600"/>
              <a:gd name="T4" fmla="*/ 175026811 w 30738"/>
              <a:gd name="T5" fmla="*/ 181720067 h 21600"/>
              <a:gd name="T6" fmla="*/ 0 60000 65536"/>
              <a:gd name="T7" fmla="*/ 0 60000 65536"/>
              <a:gd name="T8" fmla="*/ 0 60000 65536"/>
              <a:gd name="T9" fmla="*/ 0 w 30738"/>
              <a:gd name="T10" fmla="*/ 0 h 21600"/>
              <a:gd name="T11" fmla="*/ 30738 w 3073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738" h="21600" fill="none" extrusionOk="0">
                <a:moveTo>
                  <a:pt x="-1" y="2160"/>
                </a:moveTo>
                <a:cubicBezTo>
                  <a:pt x="2934" y="738"/>
                  <a:pt x="6153" y="-1"/>
                  <a:pt x="9415" y="-1"/>
                </a:cubicBezTo>
                <a:cubicBezTo>
                  <a:pt x="20015" y="-1"/>
                  <a:pt x="29049" y="7692"/>
                  <a:pt x="30738" y="18156"/>
                </a:cubicBezTo>
              </a:path>
              <a:path w="30738" h="21600" stroke="0" extrusionOk="0">
                <a:moveTo>
                  <a:pt x="-1" y="2160"/>
                </a:moveTo>
                <a:cubicBezTo>
                  <a:pt x="2934" y="738"/>
                  <a:pt x="6153" y="-1"/>
                  <a:pt x="9415" y="-1"/>
                </a:cubicBezTo>
                <a:cubicBezTo>
                  <a:pt x="20015" y="-1"/>
                  <a:pt x="29049" y="7692"/>
                  <a:pt x="30738" y="18156"/>
                </a:cubicBezTo>
                <a:lnTo>
                  <a:pt x="9415" y="21600"/>
                </a:lnTo>
                <a:close/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350" name="Text Box 7"/>
          <p:cNvSpPr txBox="1">
            <a:spLocks noChangeArrowheads="1"/>
          </p:cNvSpPr>
          <p:nvPr/>
        </p:nvSpPr>
        <p:spPr bwMode="auto">
          <a:xfrm>
            <a:off x="1066800" y="2057400"/>
            <a:ext cx="24384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>
                <a:latin typeface="Arial" charset="0"/>
              </a:rPr>
              <a:t>Acuité visuelle</a:t>
            </a:r>
          </a:p>
        </p:txBody>
      </p:sp>
      <p:sp>
        <p:nvSpPr>
          <p:cNvPr id="57351" name="Text Box 8"/>
          <p:cNvSpPr txBox="1">
            <a:spLocks noChangeArrowheads="1"/>
          </p:cNvSpPr>
          <p:nvPr/>
        </p:nvSpPr>
        <p:spPr bwMode="auto">
          <a:xfrm>
            <a:off x="5105400" y="4343400"/>
            <a:ext cx="35052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>
                <a:latin typeface="Arial" charset="0"/>
              </a:rPr>
              <a:t>Rotation du cylindre 4 dt</a:t>
            </a:r>
          </a:p>
        </p:txBody>
      </p:sp>
      <p:sp>
        <p:nvSpPr>
          <p:cNvPr id="57352" name="Text Box 9"/>
          <p:cNvSpPr txBox="1">
            <a:spLocks noChangeArrowheads="1"/>
          </p:cNvSpPr>
          <p:nvPr/>
        </p:nvSpPr>
        <p:spPr bwMode="auto">
          <a:xfrm>
            <a:off x="1828800" y="2971800"/>
            <a:ext cx="381000" cy="346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latin typeface="Chicago" pitchFamily="-86" charset="0"/>
              </a:rPr>
              <a:t>1</a:t>
            </a:r>
          </a:p>
        </p:txBody>
      </p:sp>
      <p:sp>
        <p:nvSpPr>
          <p:cNvPr id="57353" name="Text Box 10"/>
          <p:cNvSpPr txBox="1">
            <a:spLocks noChangeArrowheads="1"/>
          </p:cNvSpPr>
          <p:nvPr/>
        </p:nvSpPr>
        <p:spPr bwMode="auto">
          <a:xfrm>
            <a:off x="1600200" y="4495800"/>
            <a:ext cx="685800" cy="377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latin typeface="Chicago" pitchFamily="-86" charset="0"/>
              </a:rPr>
              <a:t>O,2</a:t>
            </a:r>
          </a:p>
        </p:txBody>
      </p:sp>
      <p:sp>
        <p:nvSpPr>
          <p:cNvPr id="57354" name="Text Box 11"/>
          <p:cNvSpPr txBox="1">
            <a:spLocks noChangeArrowheads="1"/>
          </p:cNvSpPr>
          <p:nvPr/>
        </p:nvSpPr>
        <p:spPr bwMode="auto">
          <a:xfrm>
            <a:off x="3657600" y="5486400"/>
            <a:ext cx="1219200" cy="377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latin typeface="Chicago" pitchFamily="-86" charset="0"/>
              </a:rPr>
              <a:t>1O°</a:t>
            </a:r>
          </a:p>
        </p:txBody>
      </p:sp>
      <p:sp>
        <p:nvSpPr>
          <p:cNvPr id="57355" name="Line 12"/>
          <p:cNvSpPr>
            <a:spLocks noChangeShapeType="1"/>
          </p:cNvSpPr>
          <p:nvPr/>
        </p:nvSpPr>
        <p:spPr bwMode="auto">
          <a:xfrm>
            <a:off x="2362200" y="4724400"/>
            <a:ext cx="14478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356" name="Line 13"/>
          <p:cNvSpPr>
            <a:spLocks noChangeShapeType="1"/>
          </p:cNvSpPr>
          <p:nvPr/>
        </p:nvSpPr>
        <p:spPr bwMode="auto">
          <a:xfrm>
            <a:off x="3810000" y="4724400"/>
            <a:ext cx="0" cy="5334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357" name="Text Box 14"/>
          <p:cNvSpPr txBox="1">
            <a:spLocks noChangeArrowheads="1"/>
          </p:cNvSpPr>
          <p:nvPr/>
        </p:nvSpPr>
        <p:spPr bwMode="auto">
          <a:xfrm>
            <a:off x="1905000" y="5334000"/>
            <a:ext cx="685800" cy="409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>
                <a:latin typeface="Chicago" pitchFamily="-86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r>
              <a:rPr lang="fr-FR" sz="2800" b="1">
                <a:solidFill>
                  <a:srgbClr val="0D0D0D"/>
                </a:solidFill>
                <a:latin typeface="Andale Mono" charset="0"/>
              </a:rPr>
              <a:t>TORSION OCULAIRE </a:t>
            </a:r>
            <a:br>
              <a:rPr lang="fr-FR" sz="2800" b="1">
                <a:solidFill>
                  <a:srgbClr val="0D0D0D"/>
                </a:solidFill>
                <a:latin typeface="Andale Mono" charset="0"/>
              </a:rPr>
            </a:br>
            <a:r>
              <a:rPr lang="fr-FR" sz="2800" b="1">
                <a:solidFill>
                  <a:srgbClr val="0D0D0D"/>
                </a:solidFill>
                <a:latin typeface="Andale Mono" charset="0"/>
              </a:rPr>
              <a:t>ET INCLINAISON DE LA TÊTE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743200"/>
            <a:ext cx="7772400" cy="2819400"/>
          </a:xfrm>
        </p:spPr>
        <p:txBody>
          <a:bodyPr/>
          <a:lstStyle/>
          <a:p>
            <a:pPr>
              <a:lnSpc>
                <a:spcPct val="180000"/>
              </a:lnSpc>
              <a:buClr>
                <a:srgbClr val="66FF33"/>
              </a:buClr>
              <a:buFont typeface="Wingdings" charset="2"/>
              <a:buChar char="t"/>
            </a:pPr>
            <a:r>
              <a:rPr lang="fr-FR" sz="2000" b="1">
                <a:solidFill>
                  <a:srgbClr val="0D0D0D"/>
                </a:solidFill>
                <a:latin typeface="Arial" charset="0"/>
              </a:rPr>
              <a:t>Inclinaison de la tête mesurée au compas orthopédique </a:t>
            </a:r>
          </a:p>
          <a:p>
            <a:pPr>
              <a:lnSpc>
                <a:spcPct val="180000"/>
              </a:lnSpc>
              <a:buClr>
                <a:srgbClr val="66FF33"/>
              </a:buClr>
              <a:buFont typeface="Wingdings" charset="2"/>
              <a:buChar char="t"/>
            </a:pPr>
            <a:endParaRPr lang="fr-FR" sz="2000" b="1">
              <a:solidFill>
                <a:srgbClr val="0D0D0D"/>
              </a:solidFill>
              <a:latin typeface="Arial" charset="0"/>
            </a:endParaRPr>
          </a:p>
          <a:p>
            <a:pPr>
              <a:lnSpc>
                <a:spcPct val="180000"/>
              </a:lnSpc>
              <a:buClr>
                <a:srgbClr val="66FF33"/>
              </a:buClr>
              <a:buFont typeface="Wingdings" charset="2"/>
              <a:buChar char="t"/>
            </a:pPr>
            <a:r>
              <a:rPr lang="fr-FR" sz="2000" b="1">
                <a:solidFill>
                  <a:srgbClr val="0D0D0D"/>
                </a:solidFill>
                <a:latin typeface="Arial" charset="0"/>
              </a:rPr>
              <a:t>Torsion oculaire mesurée dans la monture d ’essai par la modification de l ’axe d ’un cylindre &gt; 4 dt  redonnant une acuité normale</a:t>
            </a:r>
          </a:p>
          <a:p>
            <a:pPr>
              <a:lnSpc>
                <a:spcPct val="180000"/>
              </a:lnSpc>
              <a:buClr>
                <a:srgbClr val="66FF33"/>
              </a:buClr>
              <a:buFont typeface="Wingdings" charset="2"/>
              <a:buChar char="t"/>
            </a:pPr>
            <a:endParaRPr lang="fr-FR" sz="2000" b="1">
              <a:solidFill>
                <a:srgbClr val="0D0D0D"/>
              </a:solidFill>
              <a:latin typeface="Arial" charset="0"/>
            </a:endParaRPr>
          </a:p>
          <a:p>
            <a:pPr>
              <a:lnSpc>
                <a:spcPct val="180000"/>
              </a:lnSpc>
              <a:buClr>
                <a:srgbClr val="66FF33"/>
              </a:buClr>
              <a:buFont typeface="Wingdings" charset="2"/>
              <a:buChar char="t"/>
            </a:pPr>
            <a:endParaRPr lang="fr-FR" sz="2000" b="1">
              <a:solidFill>
                <a:srgbClr val="0D0D0D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143000"/>
            <a:ext cx="6096000" cy="1143000"/>
          </a:xfrm>
        </p:spPr>
        <p:txBody>
          <a:bodyPr/>
          <a:lstStyle/>
          <a:p>
            <a:r>
              <a:rPr lang="fr-FR" sz="2000" b="1">
                <a:solidFill>
                  <a:srgbClr val="FFFF00"/>
                </a:solidFill>
                <a:latin typeface="Arial" charset="0"/>
              </a:rPr>
              <a:t>TORSION OCULAIRE</a:t>
            </a:r>
            <a:br>
              <a:rPr lang="fr-FR" sz="2000" b="1">
                <a:solidFill>
                  <a:srgbClr val="FFFF00"/>
                </a:solidFill>
                <a:latin typeface="Arial" charset="0"/>
              </a:rPr>
            </a:br>
            <a:r>
              <a:rPr lang="fr-FR" sz="2000" b="1">
                <a:solidFill>
                  <a:srgbClr val="FFFF00"/>
                </a:solidFill>
                <a:latin typeface="Arial" charset="0"/>
              </a:rPr>
              <a:t> ET</a:t>
            </a:r>
            <a:br>
              <a:rPr lang="fr-FR" sz="2000" b="1">
                <a:solidFill>
                  <a:srgbClr val="FFFF00"/>
                </a:solidFill>
                <a:latin typeface="Arial" charset="0"/>
              </a:rPr>
            </a:br>
            <a:r>
              <a:rPr lang="fr-FR" sz="2000" b="1">
                <a:solidFill>
                  <a:srgbClr val="FFFF00"/>
                </a:solidFill>
                <a:latin typeface="Arial" charset="0"/>
              </a:rPr>
              <a:t> INCLINAISON DE LA TETE</a:t>
            </a:r>
          </a:p>
        </p:txBody>
      </p:sp>
      <p:sp>
        <p:nvSpPr>
          <p:cNvPr id="59395" name="Line 4"/>
          <p:cNvSpPr>
            <a:spLocks noChangeShapeType="1"/>
          </p:cNvSpPr>
          <p:nvPr/>
        </p:nvSpPr>
        <p:spPr bwMode="auto">
          <a:xfrm>
            <a:off x="1828800" y="5105400"/>
            <a:ext cx="42672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9396" name="Line 5"/>
          <p:cNvSpPr>
            <a:spLocks noChangeShapeType="1"/>
          </p:cNvSpPr>
          <p:nvPr/>
        </p:nvSpPr>
        <p:spPr bwMode="auto">
          <a:xfrm>
            <a:off x="1828800" y="2667000"/>
            <a:ext cx="0" cy="2438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9397" name="Arc 6"/>
          <p:cNvSpPr>
            <a:spLocks/>
          </p:cNvSpPr>
          <p:nvPr/>
        </p:nvSpPr>
        <p:spPr bwMode="auto">
          <a:xfrm rot="10676608" flipV="1">
            <a:off x="1828800" y="3733800"/>
            <a:ext cx="4191000" cy="1219200"/>
          </a:xfrm>
          <a:custGeom>
            <a:avLst/>
            <a:gdLst>
              <a:gd name="T0" fmla="*/ 4592832 w 21600"/>
              <a:gd name="T1" fmla="*/ 0 h 21599"/>
              <a:gd name="T2" fmla="*/ 813170417 w 21600"/>
              <a:gd name="T3" fmla="*/ 68820253 h 21599"/>
              <a:gd name="T4" fmla="*/ 0 w 21600"/>
              <a:gd name="T5" fmla="*/ 68820253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122" y="-1"/>
                </a:moveTo>
                <a:cubicBezTo>
                  <a:pt x="12003" y="66"/>
                  <a:pt x="21600" y="9717"/>
                  <a:pt x="21600" y="21599"/>
                </a:cubicBezTo>
              </a:path>
              <a:path w="21600" h="21599" stroke="0" extrusionOk="0">
                <a:moveTo>
                  <a:pt x="122" y="-1"/>
                </a:moveTo>
                <a:cubicBezTo>
                  <a:pt x="12003" y="66"/>
                  <a:pt x="21600" y="9717"/>
                  <a:pt x="21600" y="21599"/>
                </a:cubicBezTo>
                <a:lnTo>
                  <a:pt x="0" y="21599"/>
                </a:lnTo>
                <a:close/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9398" name="Line 7"/>
          <p:cNvSpPr>
            <a:spLocks noChangeShapeType="1"/>
          </p:cNvSpPr>
          <p:nvPr/>
        </p:nvSpPr>
        <p:spPr bwMode="auto">
          <a:xfrm>
            <a:off x="1828800" y="3581400"/>
            <a:ext cx="41148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9399" name="Line 8"/>
          <p:cNvSpPr>
            <a:spLocks noChangeShapeType="1"/>
          </p:cNvSpPr>
          <p:nvPr/>
        </p:nvSpPr>
        <p:spPr bwMode="auto">
          <a:xfrm>
            <a:off x="3429000" y="4114800"/>
            <a:ext cx="0" cy="990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9400" name="Line 9"/>
          <p:cNvSpPr>
            <a:spLocks noChangeShapeType="1"/>
          </p:cNvSpPr>
          <p:nvPr/>
        </p:nvSpPr>
        <p:spPr bwMode="auto">
          <a:xfrm flipV="1">
            <a:off x="1828800" y="4038600"/>
            <a:ext cx="14478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9401" name="Text Box 10"/>
          <p:cNvSpPr txBox="1">
            <a:spLocks noChangeArrowheads="1"/>
          </p:cNvSpPr>
          <p:nvPr/>
        </p:nvSpPr>
        <p:spPr bwMode="auto">
          <a:xfrm>
            <a:off x="1371600" y="3886200"/>
            <a:ext cx="10668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latin typeface="Times" charset="0"/>
              </a:rPr>
              <a:t>5°</a:t>
            </a:r>
          </a:p>
        </p:txBody>
      </p:sp>
      <p:sp>
        <p:nvSpPr>
          <p:cNvPr id="59402" name="Text Box 11"/>
          <p:cNvSpPr txBox="1">
            <a:spLocks noChangeArrowheads="1"/>
          </p:cNvSpPr>
          <p:nvPr/>
        </p:nvSpPr>
        <p:spPr bwMode="auto">
          <a:xfrm>
            <a:off x="1371600" y="3200400"/>
            <a:ext cx="10668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>
                <a:latin typeface="Times" charset="0"/>
              </a:rPr>
              <a:t>8°</a:t>
            </a:r>
          </a:p>
        </p:txBody>
      </p:sp>
      <p:sp>
        <p:nvSpPr>
          <p:cNvPr id="59403" name="Text Box 12"/>
          <p:cNvSpPr txBox="1">
            <a:spLocks noChangeArrowheads="1"/>
          </p:cNvSpPr>
          <p:nvPr/>
        </p:nvSpPr>
        <p:spPr bwMode="auto">
          <a:xfrm>
            <a:off x="4191000" y="5562600"/>
            <a:ext cx="28956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>
                <a:latin typeface="Arial" charset="0"/>
              </a:rPr>
              <a:t>Inclinaison de la tête</a:t>
            </a:r>
          </a:p>
        </p:txBody>
      </p:sp>
      <p:sp>
        <p:nvSpPr>
          <p:cNvPr id="59404" name="Text Box 13"/>
          <p:cNvSpPr txBox="1">
            <a:spLocks noChangeArrowheads="1"/>
          </p:cNvSpPr>
          <p:nvPr/>
        </p:nvSpPr>
        <p:spPr bwMode="auto">
          <a:xfrm>
            <a:off x="1371600" y="2133600"/>
            <a:ext cx="19812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>
                <a:latin typeface="Arial" charset="0"/>
              </a:rPr>
              <a:t>Torsion</a:t>
            </a:r>
          </a:p>
        </p:txBody>
      </p:sp>
      <p:sp>
        <p:nvSpPr>
          <p:cNvPr id="59405" name="Text Box 14"/>
          <p:cNvSpPr txBox="1">
            <a:spLocks noChangeArrowheads="1"/>
          </p:cNvSpPr>
          <p:nvPr/>
        </p:nvSpPr>
        <p:spPr bwMode="auto">
          <a:xfrm>
            <a:off x="3276600" y="5257800"/>
            <a:ext cx="9906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>
                <a:latin typeface="Times" charset="0"/>
              </a:rPr>
              <a:t>2O°</a:t>
            </a:r>
          </a:p>
        </p:txBody>
      </p:sp>
      <p:sp>
        <p:nvSpPr>
          <p:cNvPr id="59406" name="Text Box 15"/>
          <p:cNvSpPr txBox="1">
            <a:spLocks noChangeArrowheads="1"/>
          </p:cNvSpPr>
          <p:nvPr/>
        </p:nvSpPr>
        <p:spPr bwMode="auto">
          <a:xfrm>
            <a:off x="5334000" y="5257800"/>
            <a:ext cx="9906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>
                <a:latin typeface="Times" charset="0"/>
              </a:rPr>
              <a:t>45°</a:t>
            </a:r>
          </a:p>
        </p:txBody>
      </p:sp>
      <p:sp>
        <p:nvSpPr>
          <p:cNvPr id="59407" name="Line 18"/>
          <p:cNvSpPr>
            <a:spLocks noChangeShapeType="1"/>
          </p:cNvSpPr>
          <p:nvPr/>
        </p:nvSpPr>
        <p:spPr bwMode="auto">
          <a:xfrm>
            <a:off x="5638800" y="3733800"/>
            <a:ext cx="0" cy="1371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fr-FR" sz="2800" b="1">
                <a:solidFill>
                  <a:schemeClr val="tx1"/>
                </a:solidFill>
                <a:latin typeface="Andale Mono" charset="0"/>
              </a:rPr>
              <a:t>TORSION OCULAIRE </a:t>
            </a:r>
            <a:br>
              <a:rPr lang="fr-FR" sz="2800" b="1">
                <a:solidFill>
                  <a:schemeClr val="tx1"/>
                </a:solidFill>
                <a:latin typeface="Andale Mono" charset="0"/>
              </a:rPr>
            </a:br>
            <a:r>
              <a:rPr lang="fr-FR" sz="2800" b="1">
                <a:solidFill>
                  <a:schemeClr val="tx1"/>
                </a:solidFill>
                <a:latin typeface="Andale Mono" charset="0"/>
              </a:rPr>
              <a:t>ET INCLINAISON DE LA TÊTE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686800" cy="2819400"/>
          </a:xfrm>
        </p:spPr>
        <p:txBody>
          <a:bodyPr/>
          <a:lstStyle/>
          <a:p>
            <a:pPr>
              <a:lnSpc>
                <a:spcPct val="170000"/>
              </a:lnSpc>
              <a:buClr>
                <a:srgbClr val="66FF33"/>
              </a:buClr>
              <a:buFont typeface="Wingdings" charset="2"/>
              <a:buChar char="t"/>
            </a:pPr>
            <a:r>
              <a:rPr lang="fr-FR" sz="2000" b="1">
                <a:solidFill>
                  <a:srgbClr val="FFFF00"/>
                </a:solidFill>
                <a:latin typeface="Arial" charset="0"/>
              </a:rPr>
              <a:t>L ’inclinaison de la tête provoque une torsion compensatrice  inverse des globes oculaires </a:t>
            </a:r>
          </a:p>
          <a:p>
            <a:pPr>
              <a:lnSpc>
                <a:spcPct val="170000"/>
              </a:lnSpc>
              <a:buClr>
                <a:srgbClr val="66FF33"/>
              </a:buClr>
              <a:buFont typeface="Wingdings" charset="2"/>
              <a:buChar char="t"/>
            </a:pPr>
            <a:r>
              <a:rPr lang="fr-FR" sz="2000" b="1">
                <a:solidFill>
                  <a:srgbClr val="FFFF00"/>
                </a:solidFill>
                <a:latin typeface="Arial" charset="0"/>
              </a:rPr>
              <a:t>Cette  torsion oculaire (giration de Javal) est liée à l ’action des muscles obliques via les canaux semi-circulaires.</a:t>
            </a:r>
          </a:p>
          <a:p>
            <a:pPr>
              <a:lnSpc>
                <a:spcPct val="170000"/>
              </a:lnSpc>
              <a:buClr>
                <a:srgbClr val="66FF33"/>
              </a:buClr>
              <a:buFont typeface="Wingdings" charset="2"/>
              <a:buChar char="t"/>
            </a:pPr>
            <a:r>
              <a:rPr lang="fr-FR" sz="2000" b="1">
                <a:solidFill>
                  <a:srgbClr val="FFFF00"/>
                </a:solidFill>
                <a:latin typeface="Arial" charset="0"/>
              </a:rPr>
              <a:t>Elle est parallèle  sur les deux yeux : intorsion = extorsion</a:t>
            </a:r>
          </a:p>
          <a:p>
            <a:pPr>
              <a:lnSpc>
                <a:spcPct val="170000"/>
              </a:lnSpc>
              <a:buClr>
                <a:srgbClr val="66FF33"/>
              </a:buClr>
              <a:buFont typeface="Wingdings" charset="2"/>
              <a:buChar char="t"/>
            </a:pPr>
            <a:r>
              <a:rPr lang="fr-FR" sz="2000" b="1">
                <a:solidFill>
                  <a:srgbClr val="FFFF00"/>
                </a:solidFill>
                <a:latin typeface="Arial" charset="0"/>
              </a:rPr>
              <a:t>La torsion oculaire ( 5°) n ’égale pas l ’inclinaison de la tête (2O°). </a:t>
            </a:r>
          </a:p>
          <a:p>
            <a:pPr>
              <a:lnSpc>
                <a:spcPct val="170000"/>
              </a:lnSpc>
              <a:buClr>
                <a:srgbClr val="66FF33"/>
              </a:buClr>
              <a:buFont typeface="Wingdings" charset="2"/>
              <a:buNone/>
            </a:pPr>
            <a:r>
              <a:rPr lang="fr-FR" sz="1600" b="1">
                <a:solidFill>
                  <a:srgbClr val="FFFF00"/>
                </a:solidFill>
                <a:latin typeface="Arial" charset="0"/>
              </a:rPr>
              <a:t>      Cf torticolis des POM du IV</a:t>
            </a:r>
          </a:p>
          <a:p>
            <a:pPr>
              <a:lnSpc>
                <a:spcPct val="170000"/>
              </a:lnSpc>
              <a:buClr>
                <a:srgbClr val="66FF33"/>
              </a:buClr>
              <a:buFont typeface="Wingdings" charset="2"/>
              <a:buChar char="t"/>
            </a:pPr>
            <a:endParaRPr lang="fr-FR" sz="2000" b="1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r>
              <a:rPr lang="fr-FR" b="1">
                <a:solidFill>
                  <a:srgbClr val="0D0D0D"/>
                </a:solidFill>
                <a:latin typeface="Courier" charset="0"/>
              </a:rPr>
              <a:t>CONCLUSIONS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924800" cy="2743200"/>
          </a:xfrm>
        </p:spPr>
        <p:txBody>
          <a:bodyPr/>
          <a:lstStyle/>
          <a:p>
            <a:pPr>
              <a:lnSpc>
                <a:spcPct val="140000"/>
              </a:lnSpc>
              <a:buClr>
                <a:srgbClr val="66FF33"/>
              </a:buClr>
              <a:buFont typeface="Wingdings" charset="2"/>
              <a:buChar char="t"/>
            </a:pPr>
            <a:r>
              <a:rPr lang="fr-FR" sz="2400" b="1">
                <a:solidFill>
                  <a:srgbClr val="0D0D0D"/>
                </a:solidFill>
                <a:latin typeface="Chicago" pitchFamily="-86" charset="0"/>
              </a:rPr>
              <a:t>Position de la tête lors des mesures,</a:t>
            </a:r>
          </a:p>
          <a:p>
            <a:pPr>
              <a:lnSpc>
                <a:spcPct val="140000"/>
              </a:lnSpc>
              <a:buClr>
                <a:srgbClr val="66FF33"/>
              </a:buClr>
              <a:buFont typeface="Wingdings" charset="2"/>
              <a:buNone/>
            </a:pPr>
            <a:r>
              <a:rPr lang="fr-FR" sz="2400" b="1">
                <a:solidFill>
                  <a:srgbClr val="0D0D0D"/>
                </a:solidFill>
                <a:latin typeface="Chicago" pitchFamily="-86" charset="0"/>
              </a:rPr>
              <a:t>    Javal, réfractomètre</a:t>
            </a:r>
          </a:p>
          <a:p>
            <a:pPr>
              <a:lnSpc>
                <a:spcPct val="140000"/>
              </a:lnSpc>
              <a:buClr>
                <a:srgbClr val="66FF33"/>
              </a:buClr>
              <a:buFont typeface="Wingdings" charset="2"/>
              <a:buChar char="t"/>
            </a:pPr>
            <a:r>
              <a:rPr lang="fr-FR" sz="2400" b="1">
                <a:solidFill>
                  <a:srgbClr val="0D0D0D"/>
                </a:solidFill>
                <a:latin typeface="Chicago" pitchFamily="-86" charset="0"/>
              </a:rPr>
              <a:t>Ou  lors des essais subjectifs</a:t>
            </a:r>
          </a:p>
          <a:p>
            <a:pPr>
              <a:lnSpc>
                <a:spcPct val="140000"/>
              </a:lnSpc>
              <a:buClr>
                <a:srgbClr val="66FF33"/>
              </a:buClr>
              <a:buFont typeface="Wingdings" charset="2"/>
              <a:buChar char="t"/>
            </a:pPr>
            <a:r>
              <a:rPr lang="fr-FR" sz="2400" b="1">
                <a:solidFill>
                  <a:srgbClr val="0D0D0D"/>
                </a:solidFill>
                <a:latin typeface="Chicago" pitchFamily="-86" charset="0"/>
              </a:rPr>
              <a:t>Demander au patient de régler son cylindre</a:t>
            </a:r>
          </a:p>
          <a:p>
            <a:pPr>
              <a:lnSpc>
                <a:spcPct val="140000"/>
              </a:lnSpc>
              <a:buClr>
                <a:srgbClr val="66FF33"/>
              </a:buClr>
              <a:buFont typeface="Wingdings" charset="2"/>
              <a:buChar char="t"/>
            </a:pPr>
            <a:r>
              <a:rPr lang="fr-FR" sz="2400" b="1">
                <a:solidFill>
                  <a:srgbClr val="0D0D0D"/>
                </a:solidFill>
                <a:latin typeface="Chicago" pitchFamily="-86" charset="0"/>
              </a:rPr>
              <a:t>Verres : COT axe et puissance</a:t>
            </a:r>
          </a:p>
          <a:p>
            <a:pPr>
              <a:lnSpc>
                <a:spcPct val="140000"/>
              </a:lnSpc>
              <a:buClr>
                <a:srgbClr val="66FF33"/>
              </a:buClr>
              <a:buFont typeface="Wingdings" charset="2"/>
              <a:buChar char="t"/>
            </a:pPr>
            <a:r>
              <a:rPr lang="fr-FR" sz="2400" b="1">
                <a:solidFill>
                  <a:srgbClr val="0D0D0D"/>
                </a:solidFill>
                <a:latin typeface="Chicago" pitchFamily="-86" charset="0"/>
              </a:rPr>
              <a:t>Monture : éviter les verres ronds</a:t>
            </a:r>
          </a:p>
          <a:p>
            <a:pPr>
              <a:lnSpc>
                <a:spcPct val="140000"/>
              </a:lnSpc>
              <a:buClr>
                <a:srgbClr val="66FF33"/>
              </a:buClr>
              <a:buFont typeface="Wingdings" charset="2"/>
              <a:buChar char="t"/>
            </a:pPr>
            <a:r>
              <a:rPr lang="fr-FR" sz="2400" b="1">
                <a:solidFill>
                  <a:srgbClr val="0D0D0D"/>
                </a:solidFill>
                <a:latin typeface="Chicago" pitchFamily="-86" charset="0"/>
              </a:rPr>
              <a:t>Intérêt des lentilles de contact</a:t>
            </a:r>
          </a:p>
          <a:p>
            <a:pPr>
              <a:lnSpc>
                <a:spcPct val="140000"/>
              </a:lnSpc>
              <a:buClr>
                <a:srgbClr val="66FF33"/>
              </a:buClr>
              <a:buFont typeface="Wingdings" charset="2"/>
              <a:buChar char="t"/>
            </a:pPr>
            <a:endParaRPr lang="fr-FR" sz="2400" b="1">
              <a:solidFill>
                <a:srgbClr val="0D0D0D"/>
              </a:solidFill>
              <a:latin typeface="Chicago" pitchFamily="-86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7772400" cy="1143000"/>
          </a:xfrm>
        </p:spPr>
        <p:txBody>
          <a:bodyPr/>
          <a:lstStyle/>
          <a:p>
            <a:r>
              <a:rPr lang="fr-FR" b="1">
                <a:solidFill>
                  <a:schemeClr val="tx1"/>
                </a:solidFill>
                <a:latin typeface="Courier" charset="0"/>
              </a:rPr>
              <a:t>CONCLUSIONS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38400"/>
            <a:ext cx="8610600" cy="2286000"/>
          </a:xfrm>
        </p:spPr>
        <p:txBody>
          <a:bodyPr/>
          <a:lstStyle/>
          <a:p>
            <a:pPr algn="ctr">
              <a:lnSpc>
                <a:spcPct val="120000"/>
              </a:lnSpc>
              <a:buClr>
                <a:srgbClr val="66FF33"/>
              </a:buClr>
              <a:buFont typeface="Wingdings" charset="2"/>
              <a:buNone/>
            </a:pPr>
            <a:r>
              <a:rPr lang="fr-FR">
                <a:solidFill>
                  <a:srgbClr val="FFFF00"/>
                </a:solidFill>
                <a:latin typeface="Chicago" pitchFamily="-86" charset="0"/>
              </a:rPr>
              <a:t>DEVANT UN TORTICOLIS</a:t>
            </a:r>
          </a:p>
          <a:p>
            <a:pPr algn="ctr">
              <a:lnSpc>
                <a:spcPct val="190000"/>
              </a:lnSpc>
              <a:buClr>
                <a:srgbClr val="66FF33"/>
              </a:buClr>
              <a:buFont typeface="Wingdings" charset="2"/>
              <a:buNone/>
            </a:pPr>
            <a:r>
              <a:rPr lang="fr-FR">
                <a:solidFill>
                  <a:srgbClr val="FFFF00"/>
                </a:solidFill>
                <a:latin typeface="Chicago" pitchFamily="-86" charset="0"/>
              </a:rPr>
              <a:t>PENSER À </a:t>
            </a:r>
          </a:p>
          <a:p>
            <a:pPr algn="ctr">
              <a:lnSpc>
                <a:spcPct val="190000"/>
              </a:lnSpc>
              <a:buClr>
                <a:srgbClr val="66FF33"/>
              </a:buClr>
              <a:buFont typeface="Wingdings" charset="2"/>
              <a:buNone/>
            </a:pPr>
            <a:r>
              <a:rPr lang="fr-FR">
                <a:solidFill>
                  <a:srgbClr val="FFFF00"/>
                </a:solidFill>
                <a:latin typeface="Chicago" pitchFamily="-86" charset="0"/>
              </a:rPr>
              <a:t>UN PROBLÈME DE CORRECTION OPTIQUE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Cylindres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457200"/>
            <a:ext cx="4800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381000" y="914400"/>
            <a:ext cx="2895600" cy="4894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olidFill>
                  <a:srgbClr val="0D0D0D"/>
                </a:solidFill>
                <a:latin typeface="Arial" charset="0"/>
              </a:rPr>
              <a:t>Marche des rayons dans un verre cylindrique</a:t>
            </a:r>
          </a:p>
          <a:p>
            <a:pPr>
              <a:spcBef>
                <a:spcPct val="50000"/>
              </a:spcBef>
            </a:pPr>
            <a:endParaRPr lang="fr-FR" b="1">
              <a:solidFill>
                <a:srgbClr val="0D0D0D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fr-FR" b="1">
                <a:solidFill>
                  <a:srgbClr val="0D0D0D"/>
                </a:solidFill>
                <a:latin typeface="Arial" charset="0"/>
              </a:rPr>
              <a:t>La focalisation se fait dans l’axe de la génératrice</a:t>
            </a:r>
          </a:p>
          <a:p>
            <a:pPr>
              <a:spcBef>
                <a:spcPct val="50000"/>
              </a:spcBef>
            </a:pPr>
            <a:endParaRPr lang="fr-FR" b="1">
              <a:solidFill>
                <a:srgbClr val="0D0D0D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fr-FR" b="1">
                <a:solidFill>
                  <a:srgbClr val="0D0D0D"/>
                </a:solidFill>
                <a:latin typeface="Arial" charset="0"/>
              </a:rPr>
              <a:t>Perpendiculaire au rayon de courbure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Cylind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2463" y="457200"/>
            <a:ext cx="5951537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28600" y="914400"/>
            <a:ext cx="2971800" cy="37861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olidFill>
                  <a:srgbClr val="000000"/>
                </a:solidFill>
                <a:latin typeface="Arial" charset="0"/>
              </a:rPr>
              <a:t>Verres cylindriques</a:t>
            </a:r>
          </a:p>
          <a:p>
            <a:pPr>
              <a:spcBef>
                <a:spcPct val="50000"/>
              </a:spcBef>
            </a:pPr>
            <a:endParaRPr lang="fr-FR" b="1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fr-FR" b="1">
                <a:solidFill>
                  <a:srgbClr val="000000"/>
                </a:solidFill>
                <a:latin typeface="Arial" charset="0"/>
              </a:rPr>
              <a:t>Focalisation d’un faisceau horizontal</a:t>
            </a:r>
          </a:p>
          <a:p>
            <a:pPr>
              <a:spcBef>
                <a:spcPct val="50000"/>
              </a:spcBef>
            </a:pPr>
            <a:endParaRPr lang="fr-FR" b="1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fr-FR" b="1">
                <a:solidFill>
                  <a:srgbClr val="000000"/>
                </a:solidFill>
                <a:latin typeface="Arial" charset="0"/>
              </a:rPr>
              <a:t>Focalisation d’un faisceau vertical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Faisceau ast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28750"/>
            <a:ext cx="8001000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conoid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8269288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381000" y="381000"/>
            <a:ext cx="7620000" cy="1016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000000"/>
                </a:solidFill>
                <a:latin typeface="Arial" charset="0"/>
              </a:rPr>
              <a:t>Cono</a:t>
            </a:r>
            <a:r>
              <a:rPr lang="fr-FR" altLang="ja-JP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ïde de Sturm</a:t>
            </a:r>
          </a:p>
          <a:p>
            <a:pPr>
              <a:spcBef>
                <a:spcPct val="50000"/>
              </a:spcBef>
            </a:pPr>
            <a:r>
              <a:rPr lang="fr-FR" altLang="ja-JP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Double focalisation et cercle de moindre diffusion</a:t>
            </a:r>
            <a:endParaRPr lang="fr-FR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in">
  <a:themeElements>
    <a:clrScheme name="Contemporai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9999"/>
      </a:accent1>
      <a:accent2>
        <a:srgbClr val="FF9933"/>
      </a:accent2>
      <a:accent3>
        <a:srgbClr val="AAB8E2"/>
      </a:accent3>
      <a:accent4>
        <a:srgbClr val="DADADA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Contemporai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lnDef>
  </a:objectDefaults>
  <a:extraClrSchemeLst>
    <a:extraClrScheme>
      <a:clrScheme name="Contemporai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i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i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Apple:Office 98:Modèles:Modèles de Présentation:Contemporain</Template>
  <TotalTime>997</TotalTime>
  <Words>3299</Words>
  <Application>Microsoft Macintosh PowerPoint</Application>
  <PresentationFormat>Présentation à l'écran (4:3)</PresentationFormat>
  <Paragraphs>425</Paragraphs>
  <Slides>55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55</vt:i4>
      </vt:variant>
    </vt:vector>
  </HeadingPairs>
  <TitlesOfParts>
    <vt:vector size="56" baseType="lpstr">
      <vt:lpstr>Contemporain</vt:lpstr>
      <vt:lpstr>Diapositive 1</vt:lpstr>
      <vt:lpstr>Astigmatisme - définition</vt:lpstr>
      <vt:lpstr>Verres astigmates</vt:lpstr>
      <vt:lpstr>Les verres cylindriques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ASTIGMATISME - NOTATION Verre sphérocylindrique</vt:lpstr>
      <vt:lpstr>ASTIGMATISME - NOTATION</vt:lpstr>
      <vt:lpstr>Variation de la puissance d’un cylindre en fonction du desaxage</vt:lpstr>
      <vt:lpstr>Variation de la puissance d’un cylindre en fonction du desaxage</vt:lpstr>
      <vt:lpstr>Chute d ’acuité visuelle après rotation d ’un cylindre</vt:lpstr>
      <vt:lpstr>RESULTANTE DE DEUX CYLINDRES À AXE PERPENDICULAIRE</vt:lpstr>
      <vt:lpstr>RESULTANTE DE DEUX CYLINDRES À AXE OBLIQUE Indicatrices de Dupin</vt:lpstr>
      <vt:lpstr>RESULTANTE DE DEUX CYLINDRES À AXE OBLIQUE</vt:lpstr>
      <vt:lpstr>Combinaison de deux cylindres</vt:lpstr>
      <vt:lpstr>Equivalent sphérocylindrique  de la rotation d’un cylindre pur : </vt:lpstr>
      <vt:lpstr> Combinaison de deux cylindres perpendiculaires  </vt:lpstr>
      <vt:lpstr>Deux cylindres obliques</vt:lpstr>
      <vt:lpstr>Indicatrices de Dupin</vt:lpstr>
      <vt:lpstr>Variations de puissance dans un cylindre</vt:lpstr>
      <vt:lpstr>Variations de puissance dans un cylindre</vt:lpstr>
      <vt:lpstr>Variations de puissance dans un cylindre</vt:lpstr>
      <vt:lpstr>Astigmatisme des faisceaux obliques dans un dioptre sphérique</vt:lpstr>
      <vt:lpstr> </vt:lpstr>
      <vt:lpstr> </vt:lpstr>
      <vt:lpstr> </vt:lpstr>
      <vt:lpstr>Diapositive 32</vt:lpstr>
      <vt:lpstr>Astigmatisme des faisceaux obliques  dans un dioptre sphérique</vt:lpstr>
      <vt:lpstr>Astigmatisme des faisceaux obliques dans un verre biconcave de - 1O  dt</vt:lpstr>
      <vt:lpstr>Astigmatisme oblique dans un verre concave</vt:lpstr>
      <vt:lpstr>Astigmatisme des faisceaux obliques dans un verre concave de - 1O dt</vt:lpstr>
      <vt:lpstr>Les différents types d’astigmatisme oculaire</vt:lpstr>
      <vt:lpstr>La conoïde</vt:lpstr>
      <vt:lpstr>Les différents types d’astigmatisme oculaire</vt:lpstr>
      <vt:lpstr>Les différents types d’astigmatisme oculaire</vt:lpstr>
      <vt:lpstr>Les différents types d’astigmatisme oculaire</vt:lpstr>
      <vt:lpstr>Les différents types d’astigmatisme oculaire</vt:lpstr>
      <vt:lpstr>LES TROIS PLANS</vt:lpstr>
      <vt:lpstr>ASTIGMATISME</vt:lpstr>
      <vt:lpstr>LES SIGNES FONCTIONNELS SUBJECTIFS</vt:lpstr>
      <vt:lpstr>LES DIFFÉRENTS TYPES DE TORTICOLIS</vt:lpstr>
      <vt:lpstr>LES SIGNES FONCTIONNELS OBJECTIFS</vt:lpstr>
      <vt:lpstr>LES SIGNES FONCTIONNELS OBJECTIFS</vt:lpstr>
      <vt:lpstr>LES SIGNES FONCTIONNELS SUBJECTIFS </vt:lpstr>
      <vt:lpstr>Chute d ’acuité visuelle après rotation d ’un cylindre</vt:lpstr>
      <vt:lpstr>TORSION OCULAIRE  ET INCLINAISON DE LA TÊTE</vt:lpstr>
      <vt:lpstr>TORSION OCULAIRE  ET  INCLINAISON DE LA TETE</vt:lpstr>
      <vt:lpstr>TORSION OCULAIRE  ET INCLINAISON DE LA TÊTE</vt:lpstr>
      <vt:lpstr>CONCLUSIONS </vt:lpstr>
      <vt:lpstr>CONCLUSIONS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TORTICOLIS ET ASTIGMATISME</dc:title>
  <dc:creator>Charles REMY</dc:creator>
  <cp:lastModifiedBy>Alain Péchereau</cp:lastModifiedBy>
  <cp:revision>149</cp:revision>
  <dcterms:created xsi:type="dcterms:W3CDTF">2011-04-27T14:00:34Z</dcterms:created>
  <dcterms:modified xsi:type="dcterms:W3CDTF">2011-04-27T14:01:10Z</dcterms:modified>
</cp:coreProperties>
</file>